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tags/tag2.xml" ContentType="application/vnd.openxmlformats-officedocument.presentationml.tags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drawings/drawing4.xml" ContentType="application/vnd.openxmlformats-officedocument.drawingml.chartshapes+xml"/>
  <Override PartName="/ppt/charts/chart8.xml" ContentType="application/vnd.openxmlformats-officedocument.drawingml.chart+xml"/>
  <Override PartName="/ppt/drawings/drawing5.xml" ContentType="application/vnd.openxmlformats-officedocument.drawingml.chartshapes+xml"/>
  <Override PartName="/ppt/charts/chart9.xml" ContentType="application/vnd.openxmlformats-officedocument.drawingml.chart+xml"/>
  <Override PartName="/ppt/drawings/drawing6.xml" ContentType="application/vnd.openxmlformats-officedocument.drawingml.chartshapes+xml"/>
  <Override PartName="/ppt/tags/tag3.xml" ContentType="application/vnd.openxmlformats-officedocument.presentationml.tags+xml"/>
  <Override PartName="/ppt/notesSlides/notesSlide12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2.xml" ContentType="application/vnd.openxmlformats-officedocument.drawingml.chart+xml"/>
  <Override PartName="/ppt/notesSlides/notesSlide15.xml" ContentType="application/vnd.openxmlformats-officedocument.presentationml.notesSlide+xml"/>
  <Override PartName="/ppt/charts/chart13.xml" ContentType="application/vnd.openxmlformats-officedocument.drawingml.char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90" r:id="rId2"/>
    <p:sldId id="281" r:id="rId3"/>
    <p:sldId id="282" r:id="rId4"/>
    <p:sldId id="280" r:id="rId5"/>
    <p:sldId id="270" r:id="rId6"/>
    <p:sldId id="258" r:id="rId7"/>
    <p:sldId id="259" r:id="rId8"/>
    <p:sldId id="269" r:id="rId9"/>
    <p:sldId id="265" r:id="rId10"/>
    <p:sldId id="266" r:id="rId11"/>
    <p:sldId id="284" r:id="rId12"/>
    <p:sldId id="276" r:id="rId13"/>
    <p:sldId id="286" r:id="rId14"/>
    <p:sldId id="278" r:id="rId15"/>
    <p:sldId id="287" r:id="rId16"/>
    <p:sldId id="263" r:id="rId17"/>
    <p:sldId id="288" r:id="rId18"/>
  </p:sldIdLst>
  <p:sldSz cx="9144000" cy="6858000" type="screen4x3"/>
  <p:notesSz cx="6805613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48496" autoAdjust="0"/>
  </p:normalViewPr>
  <p:slideViewPr>
    <p:cSldViewPr snapToObjects="1">
      <p:cViewPr varScale="1">
        <p:scale>
          <a:sx n="38" d="100"/>
          <a:sy n="38" d="100"/>
        </p:scale>
        <p:origin x="-2645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9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arlotte\Documents\PhD\Manuscripts\Live%20coral%202012\New%20data%20set%20May%20201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arlotte\Documents\PhD\Manuscripts\Live%20coral%202012\New%20data%20set%20May%20201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arlotte\Documents\PhD\Manuscripts\Redundancy%202012\Data%20complete%20set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charlotte\Documents\PhD\Manuscripts\Fish%20redundancy%202011\Data%20complete%20set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charlotte\Documents\PhD\Manuscripts\Fish%20redundancy%202011\Data%20complete%20set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charlotte\Documents\PhD\Manuscripts\Fish%20redundancy%202011\Data%20complete%20set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charlotte\Documents\PhD\Manuscripts\Fish%20redundancy%202011\Data%20complete%20set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charlotte\Documents\PhD\Manuscripts\Fish%20redundancy%202011\Data%20complete%20set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Users\charlotte\Documents\PhD\Manuscripts\Fish%20redundancy%202011\Data%20complete%20set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arlotte\Documents\PhD\Ningaloo\Trip%201%20March%202009\DATA\FIGURES\Excel%20and%20raw%20files\Fig%203%20Erosion%20and%20scraping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arlotte\Documents\PhD\Manuscripts\Redundancy%202012\Data%20complete%20set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arlotte\Documents\PhD\Manuscripts\Urchins%202012\Urchin%20predation%202011.xlsx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charlotte\Documents\PhD\Ningaloo\NEW\Data%20-%20urchin%20NEW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0"/>
            </a:pPr>
            <a:r>
              <a:rPr lang="en-US" b="0"/>
              <a:t>Coral</a:t>
            </a: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21653633605432349"/>
          <c:y val="5.2793721754823442E-2"/>
          <c:w val="0.74141473428206794"/>
          <c:h val="0.82808286624656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Coral!$CH$44:$CH$46</c:f>
                <c:numCache>
                  <c:formatCode>General</c:formatCode>
                  <c:ptCount val="3"/>
                  <c:pt idx="0">
                    <c:v>5.6403326479037529E-2</c:v>
                  </c:pt>
                  <c:pt idx="1">
                    <c:v>4.823989986383112E-2</c:v>
                  </c:pt>
                  <c:pt idx="2">
                    <c:v>1.3694683453239152E-2</c:v>
                  </c:pt>
                </c:numCache>
              </c:numRef>
            </c:plus>
            <c:minus>
              <c:numRef>
                <c:f>Coral!$CH$44:$CH$46</c:f>
                <c:numCache>
                  <c:formatCode>General</c:formatCode>
                  <c:ptCount val="3"/>
                  <c:pt idx="0">
                    <c:v>5.6403326479037529E-2</c:v>
                  </c:pt>
                  <c:pt idx="1">
                    <c:v>4.823989986383112E-2</c:v>
                  </c:pt>
                  <c:pt idx="2">
                    <c:v>1.3694683453239152E-2</c:v>
                  </c:pt>
                </c:numCache>
              </c:numRef>
            </c:minus>
            <c:spPr>
              <a:ln w="12700">
                <a:solidFill>
                  <a:schemeClr val="bg1"/>
                </a:solidFill>
              </a:ln>
            </c:spPr>
          </c:errBars>
          <c:cat>
            <c:strRef>
              <c:f>Coral!$CG$41:$CG$43</c:f>
              <c:strCache>
                <c:ptCount val="3"/>
                <c:pt idx="0">
                  <c:v>Slope</c:v>
                </c:pt>
                <c:pt idx="1">
                  <c:v>Back</c:v>
                </c:pt>
                <c:pt idx="2">
                  <c:v>Lagoon</c:v>
                </c:pt>
              </c:strCache>
            </c:strRef>
          </c:cat>
          <c:val>
            <c:numRef>
              <c:f>Coral!$CH$41:$CH$43</c:f>
              <c:numCache>
                <c:formatCode>0.000</c:formatCode>
                <c:ptCount val="3"/>
                <c:pt idx="0">
                  <c:v>0.23191919191919191</c:v>
                </c:pt>
                <c:pt idx="1">
                  <c:v>0.35888888888888887</c:v>
                </c:pt>
                <c:pt idx="2">
                  <c:v>2.101010101010101E-2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773312"/>
        <c:axId val="37774848"/>
      </c:barChart>
      <c:catAx>
        <c:axId val="3777331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9525">
            <a:solidFill>
              <a:schemeClr val="bg1"/>
            </a:solidFill>
          </a:ln>
        </c:spPr>
        <c:crossAx val="37774848"/>
        <c:crosses val="autoZero"/>
        <c:auto val="1"/>
        <c:lblAlgn val="ctr"/>
        <c:lblOffset val="100"/>
        <c:noMultiLvlLbl val="0"/>
      </c:catAx>
      <c:valAx>
        <c:axId val="37774848"/>
        <c:scaling>
          <c:orientation val="minMax"/>
          <c:max val="0.60000000000000009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dirty="0"/>
                  <a:t>Proportion </a:t>
                </a:r>
                <a:r>
                  <a:rPr lang="en-US" b="0" dirty="0" smtClean="0"/>
                  <a:t>± SE</a:t>
                </a:r>
                <a:endParaRPr lang="en-US" b="0" dirty="0"/>
              </a:p>
            </c:rich>
          </c:tx>
          <c:layout>
            <c:manualLayout>
              <c:xMode val="edge"/>
              <c:yMode val="edge"/>
              <c:x val="5.8789764100285156E-3"/>
              <c:y val="0.21344283741715772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spPr>
          <a:ln w="9525">
            <a:solidFill>
              <a:schemeClr val="bg1"/>
            </a:solidFill>
          </a:ln>
        </c:spPr>
        <c:crossAx val="37773312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aseline="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0"/>
            </a:pPr>
            <a:r>
              <a:rPr lang="en-US" b="0"/>
              <a:t>Macroalgae</a:t>
            </a: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21653633605432349"/>
          <c:y val="5.2793721754823442E-2"/>
          <c:w val="0.74141473428206794"/>
          <c:h val="0.828082866246569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Coral!$CL$44:$CL$46</c:f>
                <c:numCache>
                  <c:formatCode>General</c:formatCode>
                  <c:ptCount val="3"/>
                  <c:pt idx="0">
                    <c:v>2.3645115265663069E-2</c:v>
                  </c:pt>
                  <c:pt idx="1">
                    <c:v>1.9765227495198358E-2</c:v>
                  </c:pt>
                  <c:pt idx="2">
                    <c:v>4.9674209838533726E-2</c:v>
                  </c:pt>
                </c:numCache>
              </c:numRef>
            </c:plus>
            <c:minus>
              <c:numRef>
                <c:f>Coral!$CL$44:$CL$46</c:f>
                <c:numCache>
                  <c:formatCode>General</c:formatCode>
                  <c:ptCount val="3"/>
                  <c:pt idx="0">
                    <c:v>2.3645115265663069E-2</c:v>
                  </c:pt>
                  <c:pt idx="1">
                    <c:v>1.9765227495198358E-2</c:v>
                  </c:pt>
                  <c:pt idx="2">
                    <c:v>4.9674209838533726E-2</c:v>
                  </c:pt>
                </c:numCache>
              </c:numRef>
            </c:minus>
            <c:spPr>
              <a:ln>
                <a:solidFill>
                  <a:schemeClr val="bg1"/>
                </a:solidFill>
              </a:ln>
            </c:spPr>
          </c:errBars>
          <c:cat>
            <c:strRef>
              <c:f>Coral!$CG$41:$CG$43</c:f>
              <c:strCache>
                <c:ptCount val="3"/>
                <c:pt idx="0">
                  <c:v>Slope</c:v>
                </c:pt>
                <c:pt idx="1">
                  <c:v>Back</c:v>
                </c:pt>
                <c:pt idx="2">
                  <c:v>Lagoon</c:v>
                </c:pt>
              </c:strCache>
            </c:strRef>
          </c:cat>
          <c:val>
            <c:numRef>
              <c:f>Coral!$CL$41:$CL$43</c:f>
              <c:numCache>
                <c:formatCode>0.000</c:formatCode>
                <c:ptCount val="3"/>
                <c:pt idx="0">
                  <c:v>3.0404040404040406E-2</c:v>
                </c:pt>
                <c:pt idx="1">
                  <c:v>9.1616161616161623E-2</c:v>
                </c:pt>
                <c:pt idx="2">
                  <c:v>0.4619191919191919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799808"/>
        <c:axId val="37801344"/>
      </c:barChart>
      <c:catAx>
        <c:axId val="3779980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crossAx val="37801344"/>
        <c:crosses val="autoZero"/>
        <c:auto val="1"/>
        <c:lblAlgn val="ctr"/>
        <c:lblOffset val="100"/>
        <c:noMultiLvlLbl val="0"/>
      </c:catAx>
      <c:valAx>
        <c:axId val="37801344"/>
        <c:scaling>
          <c:orientation val="minMax"/>
          <c:max val="0.60000000000000009"/>
        </c:scaling>
        <c:delete val="0"/>
        <c:axPos val="l"/>
        <c:numFmt formatCode="0.0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crossAx val="37799808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aseline="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060594574459048"/>
          <c:y val="8.0637380289760169E-2"/>
          <c:w val="0.82772527307263966"/>
          <c:h val="0.7982250656167978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'Fig 1'!$F$169</c:f>
              <c:strCache>
                <c:ptCount val="1"/>
                <c:pt idx="0">
                  <c:v>Browsers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'Fig 1'!$F$173:$F$175</c:f>
                <c:numCache>
                  <c:formatCode>General</c:formatCode>
                  <c:ptCount val="3"/>
                  <c:pt idx="0">
                    <c:v>0.31381783354847959</c:v>
                  </c:pt>
                  <c:pt idx="1">
                    <c:v>0.87161571760935652</c:v>
                  </c:pt>
                  <c:pt idx="2">
                    <c:v>0.9643608436341109</c:v>
                  </c:pt>
                </c:numCache>
              </c:numRef>
            </c:plus>
            <c:minus>
              <c:numRef>
                <c:f>'Fig 1'!$F$173:$F$175</c:f>
                <c:numCache>
                  <c:formatCode>General</c:formatCode>
                  <c:ptCount val="3"/>
                  <c:pt idx="0">
                    <c:v>0.31381783354847959</c:v>
                  </c:pt>
                  <c:pt idx="1">
                    <c:v>0.87161571760935652</c:v>
                  </c:pt>
                  <c:pt idx="2">
                    <c:v>0.9643608436341109</c:v>
                  </c:pt>
                </c:numCache>
              </c:numRef>
            </c:minus>
            <c:spPr>
              <a:ln>
                <a:solidFill>
                  <a:schemeClr val="bg1"/>
                </a:solidFill>
              </a:ln>
            </c:spPr>
          </c:errBars>
          <c:cat>
            <c:strRef>
              <c:f>'Fig 1'!$D$170:$D$172</c:f>
              <c:strCache>
                <c:ptCount val="3"/>
                <c:pt idx="0">
                  <c:v>Slope</c:v>
                </c:pt>
                <c:pt idx="1">
                  <c:v>Back</c:v>
                </c:pt>
                <c:pt idx="2">
                  <c:v>Lagoon</c:v>
                </c:pt>
              </c:strCache>
            </c:strRef>
          </c:cat>
          <c:val>
            <c:numRef>
              <c:f>'Fig 1'!$F$170:$F$172</c:f>
              <c:numCache>
                <c:formatCode>0.000</c:formatCode>
                <c:ptCount val="3"/>
                <c:pt idx="0">
                  <c:v>1.04</c:v>
                </c:pt>
                <c:pt idx="1">
                  <c:v>2.3040000000000003</c:v>
                </c:pt>
                <c:pt idx="2">
                  <c:v>1.7200000000000004</c:v>
                </c:pt>
              </c:numCache>
            </c:numRef>
          </c:val>
        </c:ser>
        <c:ser>
          <c:idx val="2"/>
          <c:order val="1"/>
          <c:tx>
            <c:strRef>
              <c:f>'Fig 1'!$G$169</c:f>
              <c:strCache>
                <c:ptCount val="1"/>
                <c:pt idx="0">
                  <c:v>Excavators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'Fig 1'!$G$173:$G$175</c:f>
                <c:numCache>
                  <c:formatCode>General</c:formatCode>
                  <c:ptCount val="3"/>
                  <c:pt idx="0">
                    <c:v>0.68609608418551249</c:v>
                  </c:pt>
                  <c:pt idx="1">
                    <c:v>0.39144483803530938</c:v>
                  </c:pt>
                  <c:pt idx="2">
                    <c:v>0.8980006817869326</c:v>
                  </c:pt>
                </c:numCache>
              </c:numRef>
            </c:plus>
            <c:minus>
              <c:numRef>
                <c:f>'Fig 1'!$G$173:$G$175</c:f>
                <c:numCache>
                  <c:formatCode>General</c:formatCode>
                  <c:ptCount val="3"/>
                  <c:pt idx="0">
                    <c:v>0.68609608418551249</c:v>
                  </c:pt>
                  <c:pt idx="1">
                    <c:v>0.39144483803530938</c:v>
                  </c:pt>
                  <c:pt idx="2">
                    <c:v>0.8980006817869326</c:v>
                  </c:pt>
                </c:numCache>
              </c:numRef>
            </c:minus>
            <c:spPr>
              <a:ln>
                <a:solidFill>
                  <a:schemeClr val="bg1"/>
                </a:solidFill>
              </a:ln>
            </c:spPr>
          </c:errBars>
          <c:cat>
            <c:strRef>
              <c:f>'Fig 1'!$D$170:$D$172</c:f>
              <c:strCache>
                <c:ptCount val="3"/>
                <c:pt idx="0">
                  <c:v>Slope</c:v>
                </c:pt>
                <c:pt idx="1">
                  <c:v>Back</c:v>
                </c:pt>
                <c:pt idx="2">
                  <c:v>Lagoon</c:v>
                </c:pt>
              </c:strCache>
            </c:strRef>
          </c:cat>
          <c:val>
            <c:numRef>
              <c:f>'Fig 1'!$G$170:$G$172</c:f>
              <c:numCache>
                <c:formatCode>0.000</c:formatCode>
                <c:ptCount val="3"/>
                <c:pt idx="0">
                  <c:v>1.544</c:v>
                </c:pt>
                <c:pt idx="1">
                  <c:v>2.9760000000000013</c:v>
                </c:pt>
                <c:pt idx="2">
                  <c:v>2.1120000000000001</c:v>
                </c:pt>
              </c:numCache>
            </c:numRef>
          </c:val>
        </c:ser>
        <c:ser>
          <c:idx val="3"/>
          <c:order val="2"/>
          <c:tx>
            <c:strRef>
              <c:f>'Fig 1'!$H$169</c:f>
              <c:strCache>
                <c:ptCount val="1"/>
                <c:pt idx="0">
                  <c:v>Grazers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'Fig 1'!$H$173:$H$175</c:f>
                <c:numCache>
                  <c:formatCode>General</c:formatCode>
                  <c:ptCount val="3"/>
                  <c:pt idx="0">
                    <c:v>0.69927169108951015</c:v>
                  </c:pt>
                  <c:pt idx="1">
                    <c:v>1.9826064888918118</c:v>
                  </c:pt>
                  <c:pt idx="2">
                    <c:v>0.20309764415478698</c:v>
                  </c:pt>
                </c:numCache>
              </c:numRef>
            </c:plus>
            <c:minus>
              <c:numRef>
                <c:f>'Fig 1'!$H$173:$H$175</c:f>
                <c:numCache>
                  <c:formatCode>General</c:formatCode>
                  <c:ptCount val="3"/>
                  <c:pt idx="0">
                    <c:v>0.69927169108951015</c:v>
                  </c:pt>
                  <c:pt idx="1">
                    <c:v>1.9826064888918118</c:v>
                  </c:pt>
                  <c:pt idx="2">
                    <c:v>0.20309764415478698</c:v>
                  </c:pt>
                </c:numCache>
              </c:numRef>
            </c:minus>
            <c:spPr>
              <a:ln>
                <a:solidFill>
                  <a:schemeClr val="bg1"/>
                </a:solidFill>
              </a:ln>
            </c:spPr>
          </c:errBars>
          <c:cat>
            <c:strRef>
              <c:f>'Fig 1'!$D$170:$D$172</c:f>
              <c:strCache>
                <c:ptCount val="3"/>
                <c:pt idx="0">
                  <c:v>Slope</c:v>
                </c:pt>
                <c:pt idx="1">
                  <c:v>Back</c:v>
                </c:pt>
                <c:pt idx="2">
                  <c:v>Lagoon</c:v>
                </c:pt>
              </c:strCache>
            </c:strRef>
          </c:cat>
          <c:val>
            <c:numRef>
              <c:f>'Fig 1'!$H$170:$H$172</c:f>
              <c:numCache>
                <c:formatCode>0.000</c:formatCode>
                <c:ptCount val="3"/>
                <c:pt idx="0">
                  <c:v>3.8560000000000012</c:v>
                </c:pt>
                <c:pt idx="1">
                  <c:v>7.152000000000001</c:v>
                </c:pt>
                <c:pt idx="2">
                  <c:v>0.69600000000000006</c:v>
                </c:pt>
              </c:numCache>
            </c:numRef>
          </c:val>
        </c:ser>
        <c:ser>
          <c:idx val="4"/>
          <c:order val="3"/>
          <c:tx>
            <c:strRef>
              <c:f>'Fig 1'!$I$169</c:f>
              <c:strCache>
                <c:ptCount val="1"/>
                <c:pt idx="0">
                  <c:v>Scrapers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'Fig 1'!$I$173:$I$175</c:f>
                <c:numCache>
                  <c:formatCode>General</c:formatCode>
                  <c:ptCount val="3"/>
                  <c:pt idx="0">
                    <c:v>0.6918166561411232</c:v>
                  </c:pt>
                  <c:pt idx="1">
                    <c:v>0.47699741153621023</c:v>
                  </c:pt>
                  <c:pt idx="2">
                    <c:v>0.15148354797179278</c:v>
                  </c:pt>
                </c:numCache>
              </c:numRef>
            </c:plus>
            <c:minus>
              <c:numRef>
                <c:f>'Fig 1'!$I$173:$I$175</c:f>
                <c:numCache>
                  <c:formatCode>General</c:formatCode>
                  <c:ptCount val="3"/>
                  <c:pt idx="0">
                    <c:v>0.6918166561411232</c:v>
                  </c:pt>
                  <c:pt idx="1">
                    <c:v>0.47699741153621023</c:v>
                  </c:pt>
                  <c:pt idx="2">
                    <c:v>0.15148354797179278</c:v>
                  </c:pt>
                </c:numCache>
              </c:numRef>
            </c:minus>
            <c:spPr>
              <a:ln>
                <a:solidFill>
                  <a:schemeClr val="bg1"/>
                </a:solidFill>
              </a:ln>
            </c:spPr>
          </c:errBars>
          <c:cat>
            <c:strRef>
              <c:f>'Fig 1'!$D$170:$D$172</c:f>
              <c:strCache>
                <c:ptCount val="3"/>
                <c:pt idx="0">
                  <c:v>Slope</c:v>
                </c:pt>
                <c:pt idx="1">
                  <c:v>Back</c:v>
                </c:pt>
                <c:pt idx="2">
                  <c:v>Lagoon</c:v>
                </c:pt>
              </c:strCache>
            </c:strRef>
          </c:cat>
          <c:val>
            <c:numRef>
              <c:f>'Fig 1'!$I$170:$I$172</c:f>
              <c:numCache>
                <c:formatCode>0.000</c:formatCode>
                <c:ptCount val="3"/>
                <c:pt idx="0">
                  <c:v>2.8640000000000012</c:v>
                </c:pt>
                <c:pt idx="1">
                  <c:v>2.9600000000000009</c:v>
                </c:pt>
                <c:pt idx="2">
                  <c:v>0.47199999999999992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701312"/>
        <c:axId val="38703104"/>
      </c:barChart>
      <c:catAx>
        <c:axId val="3870131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800"/>
            </a:pPr>
            <a:endParaRPr lang="en-US"/>
          </a:p>
        </c:txPr>
        <c:crossAx val="38703104"/>
        <c:crosses val="autoZero"/>
        <c:auto val="1"/>
        <c:lblAlgn val="ctr"/>
        <c:lblOffset val="100"/>
        <c:noMultiLvlLbl val="0"/>
      </c:catAx>
      <c:valAx>
        <c:axId val="38703104"/>
        <c:scaling>
          <c:orientation val="minMax"/>
          <c:max val="1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 b="0"/>
                </a:pPr>
                <a:r>
                  <a:rPr lang="en-AU" sz="1800" b="0" dirty="0" smtClean="0"/>
                  <a:t>Density (100m</a:t>
                </a:r>
                <a:r>
                  <a:rPr lang="en-AU" sz="1800" b="0" baseline="30000" dirty="0" smtClean="0"/>
                  <a:t>-2 </a:t>
                </a:r>
                <a:r>
                  <a:rPr lang="en-AU" sz="1800" b="0" baseline="0" dirty="0" smtClean="0"/>
                  <a:t>) </a:t>
                </a:r>
                <a:r>
                  <a:rPr lang="en-AU" sz="1800" b="0" dirty="0" smtClean="0"/>
                  <a:t>± SE</a:t>
                </a:r>
                <a:endParaRPr lang="en-AU" sz="1800" b="0" dirty="0"/>
              </a:p>
            </c:rich>
          </c:tx>
          <c:layout>
            <c:manualLayout>
              <c:xMode val="edge"/>
              <c:yMode val="edge"/>
              <c:x val="5.7955978747459445E-3"/>
              <c:y val="0.14658825816485224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bg1"/>
            </a:solidFill>
          </a:ln>
        </c:spPr>
        <c:txPr>
          <a:bodyPr/>
          <a:lstStyle/>
          <a:p>
            <a:pPr>
              <a:defRPr sz="1800"/>
            </a:pPr>
            <a:endParaRPr lang="en-US"/>
          </a:p>
        </c:txPr>
        <c:crossAx val="38701312"/>
        <c:crosses val="autoZero"/>
        <c:crossBetween val="between"/>
        <c:majorUnit val="2"/>
      </c:valAx>
      <c:spPr>
        <a:noFill/>
      </c:spPr>
    </c:plotArea>
    <c:legend>
      <c:legendPos val="r"/>
      <c:layout>
        <c:manualLayout>
          <c:xMode val="edge"/>
          <c:yMode val="edge"/>
          <c:x val="0.73134276007356047"/>
          <c:y val="1.9237152081019414E-2"/>
          <c:w val="0.26865723992643947"/>
          <c:h val="0.29316500572972087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946651113055322E-2"/>
          <c:y val="5.1400554097404488E-2"/>
          <c:w val="0.92224905220181763"/>
          <c:h val="0.577425440338333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Grazers!$T$241</c:f>
              <c:strCache>
                <c:ptCount val="1"/>
                <c:pt idx="0">
                  <c:v>Slope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B0F0"/>
              </a:solidFill>
            </a:ln>
          </c:spPr>
          <c:invertIfNegative val="0"/>
          <c:cat>
            <c:strRef>
              <c:f>Grazers!$S$243:$S$259</c:f>
              <c:strCache>
                <c:ptCount val="16"/>
                <c:pt idx="0">
                  <c:v>A. triostegus</c:v>
                </c:pt>
                <c:pt idx="1">
                  <c:v>A. dussumieri</c:v>
                </c:pt>
                <c:pt idx="2">
                  <c:v>C. striatus</c:v>
                </c:pt>
                <c:pt idx="3">
                  <c:v>A. olivaceus</c:v>
                </c:pt>
                <c:pt idx="4">
                  <c:v>A. nigricauda</c:v>
                </c:pt>
                <c:pt idx="5">
                  <c:v>A. nigrofuscus</c:v>
                </c:pt>
                <c:pt idx="6">
                  <c:v>S. virigatus</c:v>
                </c:pt>
                <c:pt idx="7">
                  <c:v>Z. scopas</c:v>
                </c:pt>
                <c:pt idx="8">
                  <c:v>A. grammoptilus</c:v>
                </c:pt>
                <c:pt idx="9">
                  <c:v>S. veliferum</c:v>
                </c:pt>
                <c:pt idx="10">
                  <c:v>S. fuscescens</c:v>
                </c:pt>
                <c:pt idx="11">
                  <c:v>S. laqueus</c:v>
                </c:pt>
                <c:pt idx="12">
                  <c:v>A. nigricans</c:v>
                </c:pt>
                <c:pt idx="13">
                  <c:v>C. eibli</c:v>
                </c:pt>
                <c:pt idx="14">
                  <c:v>C. tibicen</c:v>
                </c:pt>
                <c:pt idx="15">
                  <c:v>S. trispilos</c:v>
                </c:pt>
              </c:strCache>
            </c:strRef>
          </c:cat>
          <c:val>
            <c:numRef>
              <c:f>Grazers!$W$243:$W$259</c:f>
              <c:numCache>
                <c:formatCode>General</c:formatCode>
                <c:ptCount val="17"/>
                <c:pt idx="0">
                  <c:v>0.39751552795031092</c:v>
                </c:pt>
                <c:pt idx="1">
                  <c:v>0.26086956521739152</c:v>
                </c:pt>
                <c:pt idx="2">
                  <c:v>0.14492753623188406</c:v>
                </c:pt>
                <c:pt idx="3">
                  <c:v>8.902691511387173E-2</c:v>
                </c:pt>
                <c:pt idx="4">
                  <c:v>2.2774327122153236E-2</c:v>
                </c:pt>
                <c:pt idx="5">
                  <c:v>2.0703933747412012E-2</c:v>
                </c:pt>
                <c:pt idx="6">
                  <c:v>2.0703933747412012E-2</c:v>
                </c:pt>
                <c:pt idx="7">
                  <c:v>1.4492753623188409E-2</c:v>
                </c:pt>
                <c:pt idx="8">
                  <c:v>6.211180124223609E-3</c:v>
                </c:pt>
                <c:pt idx="9">
                  <c:v>6.211180124223609E-3</c:v>
                </c:pt>
                <c:pt idx="10">
                  <c:v>4.140786749482402E-3</c:v>
                </c:pt>
                <c:pt idx="11">
                  <c:v>4.140786749482402E-3</c:v>
                </c:pt>
                <c:pt idx="12">
                  <c:v>2.0703933747412023E-3</c:v>
                </c:pt>
                <c:pt idx="13">
                  <c:v>2.0703933747412023E-3</c:v>
                </c:pt>
                <c:pt idx="14">
                  <c:v>2.0703933747412023E-3</c:v>
                </c:pt>
                <c:pt idx="15">
                  <c:v>2.0703933747412023E-3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423168"/>
        <c:axId val="38424960"/>
      </c:barChart>
      <c:catAx>
        <c:axId val="3842316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-3000000" vert="horz"/>
          <a:lstStyle/>
          <a:p>
            <a:pPr>
              <a:defRPr sz="800"/>
            </a:pPr>
            <a:endParaRPr lang="en-US"/>
          </a:p>
        </c:txPr>
        <c:crossAx val="38424960"/>
        <c:crosses val="autoZero"/>
        <c:auto val="1"/>
        <c:lblAlgn val="ctr"/>
        <c:lblOffset val="100"/>
        <c:noMultiLvlLbl val="0"/>
      </c:catAx>
      <c:valAx>
        <c:axId val="38424960"/>
        <c:scaling>
          <c:orientation val="minMax"/>
          <c:max val="1"/>
          <c:min val="0"/>
        </c:scaling>
        <c:delete val="0"/>
        <c:axPos val="l"/>
        <c:numFmt formatCode="0.0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38423168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946651113055322E-2"/>
          <c:y val="5.1400554097404488E-2"/>
          <c:w val="0.92224905220181785"/>
          <c:h val="0.577425440338333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Grazers!$T$260</c:f>
              <c:strCache>
                <c:ptCount val="1"/>
                <c:pt idx="0">
                  <c:v>Back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B0F0"/>
              </a:solidFill>
            </a:ln>
          </c:spPr>
          <c:invertIfNegative val="0"/>
          <c:cat>
            <c:strRef>
              <c:f>Grazers!$S$262:$S$278</c:f>
              <c:strCache>
                <c:ptCount val="13"/>
                <c:pt idx="0">
                  <c:v>A. triostegus</c:v>
                </c:pt>
                <c:pt idx="1">
                  <c:v>S. fuscescens</c:v>
                </c:pt>
                <c:pt idx="2">
                  <c:v>A. dussumieri</c:v>
                </c:pt>
                <c:pt idx="3">
                  <c:v>C. striatus</c:v>
                </c:pt>
                <c:pt idx="4">
                  <c:v>Z. scopas</c:v>
                </c:pt>
                <c:pt idx="5">
                  <c:v>S. virigatus</c:v>
                </c:pt>
                <c:pt idx="6">
                  <c:v>S. trispilos</c:v>
                </c:pt>
                <c:pt idx="7">
                  <c:v>A. nigrofuscus</c:v>
                </c:pt>
                <c:pt idx="8">
                  <c:v>S. veliferum</c:v>
                </c:pt>
                <c:pt idx="9">
                  <c:v>C. tibicen</c:v>
                </c:pt>
                <c:pt idx="10">
                  <c:v>A. nigricans</c:v>
                </c:pt>
                <c:pt idx="11">
                  <c:v>C. strigosus</c:v>
                </c:pt>
                <c:pt idx="12">
                  <c:v>S. laqueus</c:v>
                </c:pt>
              </c:strCache>
            </c:strRef>
          </c:cat>
          <c:val>
            <c:numRef>
              <c:f>Grazers!$W$262:$W$278</c:f>
              <c:numCache>
                <c:formatCode>General</c:formatCode>
                <c:ptCount val="17"/>
                <c:pt idx="0">
                  <c:v>0.62623274161735676</c:v>
                </c:pt>
                <c:pt idx="1">
                  <c:v>0.15779092702169636</c:v>
                </c:pt>
                <c:pt idx="2">
                  <c:v>0.14595660749506914</c:v>
                </c:pt>
                <c:pt idx="3">
                  <c:v>2.9585798816568049E-2</c:v>
                </c:pt>
                <c:pt idx="4">
                  <c:v>1.2820512820512825E-2</c:v>
                </c:pt>
                <c:pt idx="5">
                  <c:v>9.8619329388560245E-3</c:v>
                </c:pt>
                <c:pt idx="6">
                  <c:v>4.9309664694280105E-3</c:v>
                </c:pt>
                <c:pt idx="7">
                  <c:v>3.9447731755424091E-3</c:v>
                </c:pt>
                <c:pt idx="8">
                  <c:v>3.9447731755424091E-3</c:v>
                </c:pt>
                <c:pt idx="9">
                  <c:v>1.9723865877712054E-3</c:v>
                </c:pt>
                <c:pt idx="10">
                  <c:v>9.8619329388560293E-4</c:v>
                </c:pt>
                <c:pt idx="11">
                  <c:v>9.8619329388560293E-4</c:v>
                </c:pt>
                <c:pt idx="12">
                  <c:v>9.8619329388560293E-4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453248"/>
        <c:axId val="38454784"/>
      </c:barChart>
      <c:catAx>
        <c:axId val="3845324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-3000000" vert="horz"/>
          <a:lstStyle/>
          <a:p>
            <a:pPr>
              <a:defRPr sz="800"/>
            </a:pPr>
            <a:endParaRPr lang="en-US"/>
          </a:p>
        </c:txPr>
        <c:crossAx val="38454784"/>
        <c:crosses val="autoZero"/>
        <c:auto val="1"/>
        <c:lblAlgn val="ctr"/>
        <c:lblOffset val="100"/>
        <c:noMultiLvlLbl val="0"/>
      </c:catAx>
      <c:valAx>
        <c:axId val="38454784"/>
        <c:scaling>
          <c:orientation val="minMax"/>
          <c:max val="1"/>
          <c:min val="0"/>
        </c:scaling>
        <c:delete val="1"/>
        <c:axPos val="l"/>
        <c:numFmt formatCode="0.0" sourceLinked="0"/>
        <c:majorTickMark val="out"/>
        <c:minorTickMark val="none"/>
        <c:tickLblPos val="nextTo"/>
        <c:crossAx val="38453248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946651113055322E-2"/>
          <c:y val="5.1400554097404488E-2"/>
          <c:w val="0.92224905220181785"/>
          <c:h val="0.538240873299928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Grazers!$T$279</c:f>
              <c:strCache>
                <c:ptCount val="1"/>
                <c:pt idx="0">
                  <c:v>Lagoon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B0F0"/>
              </a:solidFill>
            </a:ln>
          </c:spPr>
          <c:invertIfNegative val="0"/>
          <c:cat>
            <c:strRef>
              <c:f>Grazers!$S$281:$S$297</c:f>
              <c:strCache>
                <c:ptCount val="8"/>
                <c:pt idx="0">
                  <c:v>S. fuscescens</c:v>
                </c:pt>
                <c:pt idx="1">
                  <c:v>A. dussumieri</c:v>
                </c:pt>
                <c:pt idx="2">
                  <c:v>A. nigrofuscus</c:v>
                </c:pt>
                <c:pt idx="3">
                  <c:v>A. triostegus</c:v>
                </c:pt>
                <c:pt idx="4">
                  <c:v>C. striatus</c:v>
                </c:pt>
                <c:pt idx="5">
                  <c:v>Z. scopas</c:v>
                </c:pt>
                <c:pt idx="6">
                  <c:v>S. virigatus</c:v>
                </c:pt>
                <c:pt idx="7">
                  <c:v>S. laqueus</c:v>
                </c:pt>
              </c:strCache>
            </c:strRef>
          </c:cat>
          <c:val>
            <c:numRef>
              <c:f>Grazers!$W$281:$W$297</c:f>
              <c:numCache>
                <c:formatCode>General</c:formatCode>
                <c:ptCount val="17"/>
                <c:pt idx="0">
                  <c:v>0.66964285714285776</c:v>
                </c:pt>
                <c:pt idx="1">
                  <c:v>0.21428571428571427</c:v>
                </c:pt>
                <c:pt idx="2">
                  <c:v>3.1250000000000014E-2</c:v>
                </c:pt>
                <c:pt idx="3">
                  <c:v>3.1250000000000014E-2</c:v>
                </c:pt>
                <c:pt idx="4">
                  <c:v>2.2321428571428582E-2</c:v>
                </c:pt>
                <c:pt idx="5">
                  <c:v>1.7857142857142856E-2</c:v>
                </c:pt>
                <c:pt idx="6">
                  <c:v>8.9285714285714211E-3</c:v>
                </c:pt>
                <c:pt idx="7">
                  <c:v>4.464285714285714E-3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290560"/>
        <c:axId val="38292096"/>
      </c:barChart>
      <c:catAx>
        <c:axId val="3829056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>
            <a:solidFill>
              <a:schemeClr val="bg1"/>
            </a:solidFill>
          </a:ln>
        </c:spPr>
        <c:txPr>
          <a:bodyPr rot="-3000000" vert="horz"/>
          <a:lstStyle/>
          <a:p>
            <a:pPr>
              <a:defRPr sz="800"/>
            </a:pPr>
            <a:endParaRPr lang="en-US"/>
          </a:p>
        </c:txPr>
        <c:crossAx val="38292096"/>
        <c:crosses val="autoZero"/>
        <c:auto val="1"/>
        <c:lblAlgn val="ctr"/>
        <c:lblOffset val="100"/>
        <c:noMultiLvlLbl val="0"/>
      </c:catAx>
      <c:valAx>
        <c:axId val="38292096"/>
        <c:scaling>
          <c:orientation val="minMax"/>
          <c:max val="1"/>
          <c:min val="0"/>
        </c:scaling>
        <c:delete val="1"/>
        <c:axPos val="l"/>
        <c:numFmt formatCode="0.0" sourceLinked="0"/>
        <c:majorTickMark val="out"/>
        <c:minorTickMark val="none"/>
        <c:tickLblPos val="nextTo"/>
        <c:crossAx val="38290560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78031167689606"/>
          <c:y val="0.17314406944717037"/>
          <c:w val="0.7137314514932418"/>
          <c:h val="0.575297242156933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Excavators!$Y$170</c:f>
              <c:strCache>
                <c:ptCount val="1"/>
                <c:pt idx="0">
                  <c:v>Slope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00B050"/>
              </a:solidFill>
            </a:ln>
          </c:spPr>
          <c:invertIfNegative val="0"/>
          <c:cat>
            <c:strRef>
              <c:f>Excavators!$X$172:$X$173</c:f>
              <c:strCache>
                <c:ptCount val="2"/>
                <c:pt idx="0">
                  <c:v>C. sordidus</c:v>
                </c:pt>
                <c:pt idx="1">
                  <c:v>C. microrhinos</c:v>
                </c:pt>
              </c:strCache>
            </c:strRef>
          </c:cat>
          <c:val>
            <c:numRef>
              <c:f>Excavators!$AA$172:$AA$173</c:f>
              <c:numCache>
                <c:formatCode>General</c:formatCode>
                <c:ptCount val="2"/>
                <c:pt idx="0">
                  <c:v>0.97927461139896443</c:v>
                </c:pt>
                <c:pt idx="1">
                  <c:v>2.072538860103627E-2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0"/>
        <c:overlap val="-27"/>
        <c:axId val="38304000"/>
        <c:axId val="38326272"/>
      </c:barChart>
      <c:catAx>
        <c:axId val="3830400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0" vert="horz"/>
          <a:lstStyle/>
          <a:p>
            <a:pPr>
              <a:defRPr sz="800"/>
            </a:pPr>
            <a:endParaRPr lang="en-US"/>
          </a:p>
        </c:txPr>
        <c:crossAx val="38326272"/>
        <c:crosses val="autoZero"/>
        <c:auto val="1"/>
        <c:lblAlgn val="ctr"/>
        <c:lblOffset val="100"/>
        <c:noMultiLvlLbl val="0"/>
      </c:catAx>
      <c:valAx>
        <c:axId val="38326272"/>
        <c:scaling>
          <c:orientation val="minMax"/>
          <c:max val="1"/>
          <c:min val="0"/>
        </c:scaling>
        <c:delete val="0"/>
        <c:axPos val="l"/>
        <c:numFmt formatCode="0.0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38304000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366376383074863"/>
          <c:y val="0.11628132581232757"/>
          <c:w val="0.71373145149324202"/>
          <c:h val="0.626054330038229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Excavators!$Y$189</c:f>
              <c:strCache>
                <c:ptCount val="1"/>
                <c:pt idx="0">
                  <c:v>Back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00B050"/>
              </a:solidFill>
            </a:ln>
          </c:spPr>
          <c:invertIfNegative val="0"/>
          <c:cat>
            <c:strRef>
              <c:f>Excavators!$X$191:$X$192</c:f>
              <c:strCache>
                <c:ptCount val="2"/>
                <c:pt idx="0">
                  <c:v>C. sordidus</c:v>
                </c:pt>
                <c:pt idx="1">
                  <c:v>C. microrhinos</c:v>
                </c:pt>
              </c:strCache>
            </c:strRef>
          </c:cat>
          <c:val>
            <c:numRef>
              <c:f>Excavators!$AA$191:$AA$192</c:f>
              <c:numCache>
                <c:formatCode>General</c:formatCode>
                <c:ptCount val="2"/>
                <c:pt idx="0">
                  <c:v>0.98655913978494525</c:v>
                </c:pt>
                <c:pt idx="1">
                  <c:v>1.3440860215053788E-2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0"/>
        <c:overlap val="-27"/>
        <c:axId val="38333824"/>
        <c:axId val="38556800"/>
      </c:barChart>
      <c:catAx>
        <c:axId val="3833382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0" vert="horz"/>
          <a:lstStyle/>
          <a:p>
            <a:pPr>
              <a:defRPr sz="800"/>
            </a:pPr>
            <a:endParaRPr lang="en-US"/>
          </a:p>
        </c:txPr>
        <c:crossAx val="38556800"/>
        <c:crosses val="autoZero"/>
        <c:auto val="1"/>
        <c:lblAlgn val="ctr"/>
        <c:lblOffset val="100"/>
        <c:noMultiLvlLbl val="0"/>
      </c:catAx>
      <c:valAx>
        <c:axId val="38556800"/>
        <c:scaling>
          <c:orientation val="minMax"/>
          <c:max val="1"/>
          <c:min val="0"/>
        </c:scaling>
        <c:delete val="1"/>
        <c:axPos val="l"/>
        <c:numFmt formatCode="0.0" sourceLinked="0"/>
        <c:majorTickMark val="out"/>
        <c:minorTickMark val="none"/>
        <c:tickLblPos val="nextTo"/>
        <c:crossAx val="38333824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880468135166424"/>
          <c:y val="0.10680400471931314"/>
          <c:w val="0.71373145149324202"/>
          <c:h val="0.650091863517060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Excavators!$Y$208</c:f>
              <c:strCache>
                <c:ptCount val="1"/>
                <c:pt idx="0">
                  <c:v>Lagoon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00B050"/>
              </a:solidFill>
            </a:ln>
          </c:spPr>
          <c:invertIfNegative val="0"/>
          <c:cat>
            <c:strRef>
              <c:f>Excavators!$X$210:$X$211</c:f>
              <c:strCache>
                <c:ptCount val="2"/>
                <c:pt idx="0">
                  <c:v>C. sordidus</c:v>
                </c:pt>
                <c:pt idx="1">
                  <c:v>C. microrhinos</c:v>
                </c:pt>
              </c:strCache>
            </c:strRef>
          </c:cat>
          <c:val>
            <c:numRef>
              <c:f>Excavators!$AA$210:$AA$211</c:f>
              <c:numCache>
                <c:formatCode>General</c:formatCode>
                <c:ptCount val="2"/>
                <c:pt idx="0">
                  <c:v>0.96590909090909172</c:v>
                </c:pt>
                <c:pt idx="1">
                  <c:v>3.4090909090909095E-2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0"/>
        <c:overlap val="-27"/>
        <c:axId val="38576896"/>
        <c:axId val="38578432"/>
      </c:barChart>
      <c:catAx>
        <c:axId val="3857689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0" vert="horz"/>
          <a:lstStyle/>
          <a:p>
            <a:pPr>
              <a:defRPr sz="800"/>
            </a:pPr>
            <a:endParaRPr lang="en-US"/>
          </a:p>
        </c:txPr>
        <c:crossAx val="38578432"/>
        <c:crosses val="autoZero"/>
        <c:auto val="1"/>
        <c:lblAlgn val="ctr"/>
        <c:lblOffset val="100"/>
        <c:noMultiLvlLbl val="0"/>
      </c:catAx>
      <c:valAx>
        <c:axId val="38578432"/>
        <c:scaling>
          <c:orientation val="minMax"/>
          <c:max val="1"/>
          <c:min val="0"/>
        </c:scaling>
        <c:delete val="1"/>
        <c:axPos val="l"/>
        <c:numFmt formatCode="0.0" sourceLinked="0"/>
        <c:majorTickMark val="out"/>
        <c:minorTickMark val="none"/>
        <c:tickLblPos val="nextTo"/>
        <c:crossAx val="38576896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0"/>
            </a:pPr>
            <a:r>
              <a:rPr lang="en-AU" b="0"/>
              <a:t>Bioerosion</a:t>
            </a:r>
          </a:p>
        </c:rich>
      </c:tx>
      <c:layout>
        <c:manualLayout>
          <c:xMode val="edge"/>
          <c:yMode val="edge"/>
          <c:x val="0.12656467247336739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2425187523966871"/>
          <c:y val="0.12820663295476131"/>
          <c:w val="0.69372690668778736"/>
          <c:h val="0.763953791459068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Sheet4!$B$3</c:f>
              <c:strCache>
                <c:ptCount val="1"/>
                <c:pt idx="0">
                  <c:v>C. microrhinos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Sheet4!$C$4:$C$6</c:f>
                <c:numCache>
                  <c:formatCode>General</c:formatCode>
                  <c:ptCount val="3"/>
                  <c:pt idx="0">
                    <c:v>0.94128396877749065</c:v>
                  </c:pt>
                  <c:pt idx="1">
                    <c:v>0.5225216303401774</c:v>
                  </c:pt>
                  <c:pt idx="2">
                    <c:v>2.0900865213607096</c:v>
                  </c:pt>
                </c:numCache>
              </c:numRef>
            </c:plus>
            <c:minus>
              <c:numRef>
                <c:f>Sheet4!$C$4:$C$6</c:f>
                <c:numCache>
                  <c:formatCode>General</c:formatCode>
                  <c:ptCount val="3"/>
                  <c:pt idx="0">
                    <c:v>0.94128396877749065</c:v>
                  </c:pt>
                  <c:pt idx="1">
                    <c:v>0.5225216303401774</c:v>
                  </c:pt>
                  <c:pt idx="2">
                    <c:v>2.0900865213607096</c:v>
                  </c:pt>
                </c:numCache>
              </c:numRef>
            </c:minus>
            <c:spPr>
              <a:ln>
                <a:solidFill>
                  <a:schemeClr val="bg1"/>
                </a:solidFill>
              </a:ln>
            </c:spPr>
          </c:errBars>
          <c:cat>
            <c:strRef>
              <c:f>Sheet4!$A$4:$A$6</c:f>
              <c:strCache>
                <c:ptCount val="3"/>
                <c:pt idx="0">
                  <c:v>Slope</c:v>
                </c:pt>
                <c:pt idx="1">
                  <c:v>Back</c:v>
                </c:pt>
                <c:pt idx="2">
                  <c:v>Lagoon</c:v>
                </c:pt>
              </c:strCache>
            </c:strRef>
          </c:cat>
          <c:val>
            <c:numRef>
              <c:f>Sheet4!$B$4:$B$6</c:f>
              <c:numCache>
                <c:formatCode>General</c:formatCode>
                <c:ptCount val="3"/>
                <c:pt idx="0">
                  <c:v>3.2155185296770563</c:v>
                </c:pt>
                <c:pt idx="1">
                  <c:v>1.6077592648385282</c:v>
                </c:pt>
                <c:pt idx="2">
                  <c:v>6.4310370593541126</c:v>
                </c:pt>
              </c:numCache>
            </c:numRef>
          </c:val>
        </c:ser>
        <c:ser>
          <c:idx val="1"/>
          <c:order val="1"/>
          <c:tx>
            <c:strRef>
              <c:f>Sheet4!$D$3</c:f>
              <c:strCache>
                <c:ptCount val="1"/>
                <c:pt idx="0">
                  <c:v>C. sordidus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Sheet4!$E$4:$E$6</c:f>
                <c:numCache>
                  <c:formatCode>General</c:formatCode>
                  <c:ptCount val="3"/>
                  <c:pt idx="0">
                    <c:v>0.84051097433156996</c:v>
                  </c:pt>
                  <c:pt idx="1">
                    <c:v>2.4241344321992111</c:v>
                  </c:pt>
                  <c:pt idx="2">
                    <c:v>0.15151826133984059</c:v>
                  </c:pt>
                </c:numCache>
              </c:numRef>
            </c:plus>
            <c:minus>
              <c:numRef>
                <c:f>Sheet4!$E$4:$E$6</c:f>
                <c:numCache>
                  <c:formatCode>General</c:formatCode>
                  <c:ptCount val="3"/>
                  <c:pt idx="0">
                    <c:v>0.84051097433156996</c:v>
                  </c:pt>
                  <c:pt idx="1">
                    <c:v>2.4241344321992111</c:v>
                  </c:pt>
                  <c:pt idx="2">
                    <c:v>0.15151826133984059</c:v>
                  </c:pt>
                </c:numCache>
              </c:numRef>
            </c:minus>
            <c:spPr>
              <a:ln>
                <a:solidFill>
                  <a:schemeClr val="bg1"/>
                </a:solidFill>
              </a:ln>
            </c:spPr>
          </c:errBars>
          <c:cat>
            <c:strRef>
              <c:f>Sheet4!$A$4:$A$6</c:f>
              <c:strCache>
                <c:ptCount val="3"/>
                <c:pt idx="0">
                  <c:v>Slope</c:v>
                </c:pt>
                <c:pt idx="1">
                  <c:v>Back</c:v>
                </c:pt>
                <c:pt idx="2">
                  <c:v>Lagoon</c:v>
                </c:pt>
              </c:strCache>
            </c:strRef>
          </c:cat>
          <c:val>
            <c:numRef>
              <c:f>Sheet4!$D$4:$D$6</c:f>
              <c:numCache>
                <c:formatCode>General</c:formatCode>
                <c:ptCount val="3"/>
                <c:pt idx="0">
                  <c:v>2.7165612541934721</c:v>
                </c:pt>
                <c:pt idx="1">
                  <c:v>9.8873881131152004</c:v>
                </c:pt>
                <c:pt idx="2">
                  <c:v>0.60984471387136008</c:v>
                </c:pt>
              </c:numCache>
            </c:numRef>
          </c:val>
        </c:ser>
        <c:ser>
          <c:idx val="2"/>
          <c:order val="2"/>
          <c:tx>
            <c:strRef>
              <c:f>Sheet4!$F$3</c:f>
              <c:strCache>
                <c:ptCount val="1"/>
                <c:pt idx="0">
                  <c:v>E. mathaei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Sheet4!$G$4:$G$6</c:f>
                <c:numCache>
                  <c:formatCode>General</c:formatCode>
                  <c:ptCount val="3"/>
                  <c:pt idx="0">
                    <c:v>0.11154287508725963</c:v>
                  </c:pt>
                  <c:pt idx="1">
                    <c:v>9.201269818802189E-3</c:v>
                  </c:pt>
                  <c:pt idx="2">
                    <c:v>1.2263999999999998E-4</c:v>
                  </c:pt>
                </c:numCache>
              </c:numRef>
            </c:plus>
            <c:minus>
              <c:numRef>
                <c:f>Sheet4!$G$4:$G$6</c:f>
                <c:numCache>
                  <c:formatCode>General</c:formatCode>
                  <c:ptCount val="3"/>
                  <c:pt idx="0">
                    <c:v>0.11154287508725963</c:v>
                  </c:pt>
                  <c:pt idx="1">
                    <c:v>9.201269818802189E-3</c:v>
                  </c:pt>
                  <c:pt idx="2">
                    <c:v>1.2263999999999998E-4</c:v>
                  </c:pt>
                </c:numCache>
              </c:numRef>
            </c:minus>
            <c:spPr>
              <a:ln>
                <a:solidFill>
                  <a:schemeClr val="bg1"/>
                </a:solidFill>
              </a:ln>
            </c:spPr>
          </c:errBars>
          <c:cat>
            <c:strRef>
              <c:f>Sheet4!$A$4:$A$6</c:f>
              <c:strCache>
                <c:ptCount val="3"/>
                <c:pt idx="0">
                  <c:v>Slope</c:v>
                </c:pt>
                <c:pt idx="1">
                  <c:v>Back</c:v>
                </c:pt>
                <c:pt idx="2">
                  <c:v>Lagoon</c:v>
                </c:pt>
              </c:strCache>
            </c:strRef>
          </c:cat>
          <c:val>
            <c:numRef>
              <c:f>Sheet4!$F$4:$F$6</c:f>
              <c:numCache>
                <c:formatCode>0.0000</c:formatCode>
                <c:ptCount val="3"/>
                <c:pt idx="0">
                  <c:v>1.9883010000000003</c:v>
                </c:pt>
                <c:pt idx="1">
                  <c:v>6.1626600000000011E-2</c:v>
                </c:pt>
                <c:pt idx="2">
                  <c:v>6.1320000000000005E-4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524800"/>
        <c:axId val="38526336"/>
      </c:barChart>
      <c:catAx>
        <c:axId val="3852480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crossAx val="38526336"/>
        <c:crosses val="autoZero"/>
        <c:auto val="1"/>
        <c:lblAlgn val="ctr"/>
        <c:lblOffset val="100"/>
        <c:noMultiLvlLbl val="0"/>
      </c:catAx>
      <c:valAx>
        <c:axId val="3852633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AU" b="0" dirty="0"/>
                  <a:t>Eroded material (kg.m</a:t>
                </a:r>
                <a:r>
                  <a:rPr lang="en-AU" b="0" baseline="30000" dirty="0"/>
                  <a:t>-2</a:t>
                </a:r>
                <a:r>
                  <a:rPr lang="en-AU" b="0" dirty="0"/>
                  <a:t>.yr</a:t>
                </a:r>
                <a:r>
                  <a:rPr lang="en-AU" b="0" baseline="30000" dirty="0"/>
                  <a:t>-1</a:t>
                </a:r>
                <a:r>
                  <a:rPr lang="en-AU" b="0" dirty="0"/>
                  <a:t>: ± SE)</a:t>
                </a:r>
              </a:p>
            </c:rich>
          </c:tx>
          <c:layout>
            <c:manualLayout>
              <c:xMode val="edge"/>
              <c:yMode val="edge"/>
              <c:x val="4.2348565213184197E-2"/>
              <c:y val="0.129679394597181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crossAx val="38524800"/>
        <c:crosses val="autoZero"/>
        <c:crossBetween val="between"/>
        <c:majorUnit val="4"/>
      </c:valAx>
      <c:spPr>
        <a:noFill/>
      </c:spPr>
    </c:plotArea>
    <c:legend>
      <c:legendPos val="r"/>
      <c:layout>
        <c:manualLayout>
          <c:xMode val="edge"/>
          <c:yMode val="edge"/>
          <c:x val="0.57093898737882742"/>
          <c:y val="2.7201808107319928E-2"/>
          <c:w val="0.42810983964744659"/>
          <c:h val="0.21423202081489154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0"/>
            </a:pPr>
            <a:r>
              <a:rPr lang="en-US" b="0"/>
              <a:t>Abundance</a:t>
            </a:r>
          </a:p>
        </c:rich>
      </c:tx>
      <c:layout>
        <c:manualLayout>
          <c:xMode val="edge"/>
          <c:yMode val="edge"/>
          <c:x val="0.10988703275393645"/>
          <c:y val="3.079467123885074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27183349684310032"/>
          <c:y val="0.1496174968950382"/>
          <c:w val="0.72339561141040831"/>
          <c:h val="0.7317702676485365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Sheet4!$R$4</c:f>
              <c:strCache>
                <c:ptCount val="1"/>
                <c:pt idx="0">
                  <c:v>C. microrhinos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Sheet4!$U$5:$U$7</c:f>
                <c:numCache>
                  <c:formatCode>General</c:formatCode>
                  <c:ptCount val="3"/>
                  <c:pt idx="0">
                    <c:v>1.925977091011739E-2</c:v>
                  </c:pt>
                  <c:pt idx="1">
                    <c:v>2.8571428571428567E-2</c:v>
                  </c:pt>
                  <c:pt idx="2">
                    <c:v>4.0712030012701426E-2</c:v>
                  </c:pt>
                </c:numCache>
              </c:numRef>
            </c:plus>
            <c:minus>
              <c:numRef>
                <c:f>Sheet4!$U$5:$U$7</c:f>
                <c:numCache>
                  <c:formatCode>General</c:formatCode>
                  <c:ptCount val="3"/>
                  <c:pt idx="0">
                    <c:v>1.925977091011739E-2</c:v>
                  </c:pt>
                  <c:pt idx="1">
                    <c:v>2.8571428571428567E-2</c:v>
                  </c:pt>
                  <c:pt idx="2">
                    <c:v>4.0712030012701426E-2</c:v>
                  </c:pt>
                </c:numCache>
              </c:numRef>
            </c:minus>
            <c:spPr>
              <a:ln>
                <a:solidFill>
                  <a:schemeClr val="bg1"/>
                </a:solidFill>
              </a:ln>
            </c:spPr>
          </c:errBars>
          <c:cat>
            <c:strRef>
              <c:f>Sheet4!$Q$5:$Q$7</c:f>
              <c:strCache>
                <c:ptCount val="3"/>
                <c:pt idx="0">
                  <c:v>Slope</c:v>
                </c:pt>
                <c:pt idx="1">
                  <c:v>Back</c:v>
                </c:pt>
                <c:pt idx="2">
                  <c:v>Lagoon</c:v>
                </c:pt>
              </c:strCache>
            </c:strRef>
          </c:cat>
          <c:val>
            <c:numRef>
              <c:f>Sheet4!$R$5:$R$7</c:f>
              <c:numCache>
                <c:formatCode>General</c:formatCode>
                <c:ptCount val="3"/>
                <c:pt idx="0">
                  <c:v>3.2000000000000001E-2</c:v>
                </c:pt>
                <c:pt idx="1">
                  <c:v>0.04</c:v>
                </c:pt>
                <c:pt idx="2">
                  <c:v>7.2000000000000008E-2</c:v>
                </c:pt>
              </c:numCache>
            </c:numRef>
          </c:val>
        </c:ser>
        <c:ser>
          <c:idx val="2"/>
          <c:order val="1"/>
          <c:tx>
            <c:strRef>
              <c:f>Sheet4!$S$4</c:f>
              <c:strCache>
                <c:ptCount val="1"/>
                <c:pt idx="0">
                  <c:v>C. sordidus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Sheet4!$V$5:$V$7</c:f>
                <c:numCache>
                  <c:formatCode>General</c:formatCode>
                  <c:ptCount val="3"/>
                  <c:pt idx="0">
                    <c:v>0.68564666333234325</c:v>
                  </c:pt>
                  <c:pt idx="1">
                    <c:v>0.39118616059990907</c:v>
                  </c:pt>
                  <c:pt idx="2">
                    <c:v>0.87421101454922412</c:v>
                  </c:pt>
                </c:numCache>
              </c:numRef>
            </c:plus>
            <c:minus>
              <c:numRef>
                <c:f>Sheet4!$V$5:$V$7</c:f>
                <c:numCache>
                  <c:formatCode>General</c:formatCode>
                  <c:ptCount val="3"/>
                  <c:pt idx="0">
                    <c:v>0.68564666333234325</c:v>
                  </c:pt>
                  <c:pt idx="1">
                    <c:v>0.39118616059990907</c:v>
                  </c:pt>
                  <c:pt idx="2">
                    <c:v>0.87421101454922412</c:v>
                  </c:pt>
                </c:numCache>
              </c:numRef>
            </c:minus>
            <c:spPr>
              <a:ln>
                <a:solidFill>
                  <a:schemeClr val="bg1"/>
                </a:solidFill>
              </a:ln>
            </c:spPr>
          </c:errBars>
          <c:cat>
            <c:strRef>
              <c:f>Sheet4!$Q$5:$Q$7</c:f>
              <c:strCache>
                <c:ptCount val="3"/>
                <c:pt idx="0">
                  <c:v>Slope</c:v>
                </c:pt>
                <c:pt idx="1">
                  <c:v>Back</c:v>
                </c:pt>
                <c:pt idx="2">
                  <c:v>Lagoon</c:v>
                </c:pt>
              </c:strCache>
            </c:strRef>
          </c:cat>
          <c:val>
            <c:numRef>
              <c:f>Sheet4!$S$5:$S$7</c:f>
              <c:numCache>
                <c:formatCode>General</c:formatCode>
                <c:ptCount val="3"/>
                <c:pt idx="0">
                  <c:v>1.5120000000000002</c:v>
                </c:pt>
                <c:pt idx="1">
                  <c:v>2.9359999999999999</c:v>
                </c:pt>
                <c:pt idx="2">
                  <c:v>2.04</c:v>
                </c:pt>
              </c:numCache>
            </c:numRef>
          </c:val>
        </c:ser>
        <c:ser>
          <c:idx val="0"/>
          <c:order val="2"/>
          <c:tx>
            <c:strRef>
              <c:f>Sheet4!$T$4</c:f>
              <c:strCache>
                <c:ptCount val="1"/>
                <c:pt idx="0">
                  <c:v>E. mathaei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Sheet4!$W$5:$W$7</c:f>
                <c:numCache>
                  <c:formatCode>General</c:formatCode>
                  <c:ptCount val="3"/>
                  <c:pt idx="0">
                    <c:v>32.579382988607492</c:v>
                  </c:pt>
                  <c:pt idx="1">
                    <c:v>5.972828954045621</c:v>
                  </c:pt>
                  <c:pt idx="2">
                    <c:v>3.8756171332144387E-2</c:v>
                  </c:pt>
                </c:numCache>
              </c:numRef>
            </c:plus>
            <c:minus>
              <c:numRef>
                <c:f>Sheet4!$W$5:$W$7</c:f>
                <c:numCache>
                  <c:formatCode>General</c:formatCode>
                  <c:ptCount val="3"/>
                  <c:pt idx="0">
                    <c:v>32.579382988607492</c:v>
                  </c:pt>
                  <c:pt idx="1">
                    <c:v>5.972828954045621</c:v>
                  </c:pt>
                  <c:pt idx="2">
                    <c:v>3.8756171332144387E-2</c:v>
                  </c:pt>
                </c:numCache>
              </c:numRef>
            </c:minus>
            <c:spPr>
              <a:ln>
                <a:solidFill>
                  <a:schemeClr val="bg1"/>
                </a:solidFill>
              </a:ln>
            </c:spPr>
          </c:errBars>
          <c:cat>
            <c:strRef>
              <c:f>Sheet4!$Q$5:$Q$7</c:f>
              <c:strCache>
                <c:ptCount val="3"/>
                <c:pt idx="0">
                  <c:v>Slope</c:v>
                </c:pt>
                <c:pt idx="1">
                  <c:v>Back</c:v>
                </c:pt>
                <c:pt idx="2">
                  <c:v>Lagoon</c:v>
                </c:pt>
              </c:strCache>
            </c:strRef>
          </c:cat>
          <c:val>
            <c:numRef>
              <c:f>Sheet4!$T$5:$T$7</c:f>
              <c:numCache>
                <c:formatCode>General</c:formatCode>
                <c:ptCount val="3"/>
                <c:pt idx="0">
                  <c:v>215.08</c:v>
                </c:pt>
                <c:pt idx="1">
                  <c:v>18.98</c:v>
                </c:pt>
                <c:pt idx="2">
                  <c:v>0.08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7"/>
        <c:overlap val="-2"/>
        <c:axId val="38627968"/>
        <c:axId val="38642048"/>
      </c:barChart>
      <c:catAx>
        <c:axId val="3862796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crossAx val="38642048"/>
        <c:crosses val="autoZero"/>
        <c:auto val="1"/>
        <c:lblAlgn val="ctr"/>
        <c:lblOffset val="100"/>
        <c:noMultiLvlLbl val="0"/>
      </c:catAx>
      <c:valAx>
        <c:axId val="38642048"/>
        <c:scaling>
          <c:orientation val="minMax"/>
          <c:max val="3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dirty="0" smtClean="0"/>
                  <a:t>Density (100m</a:t>
                </a:r>
                <a:r>
                  <a:rPr lang="en-US" b="0" baseline="30000" dirty="0" smtClean="0"/>
                  <a:t>2</a:t>
                </a:r>
                <a:r>
                  <a:rPr lang="en-US" b="0" dirty="0"/>
                  <a:t>) ± SE</a:t>
                </a:r>
              </a:p>
            </c:rich>
          </c:tx>
          <c:layout>
            <c:manualLayout>
              <c:xMode val="edge"/>
              <c:yMode val="edge"/>
              <c:x val="1.5379856783589703E-2"/>
              <c:y val="0.2415065407326217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crossAx val="38627968"/>
        <c:crosses val="autoZero"/>
        <c:crossBetween val="between"/>
        <c:majorUnit val="100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421905935615753"/>
          <c:y val="3.7898283408889136E-2"/>
          <c:w val="0.83365734815249792"/>
          <c:h val="0.589063711272241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Figures!$H$1</c:f>
              <c:strCache>
                <c:ptCount val="1"/>
                <c:pt idx="0">
                  <c:v>Nr pred event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cat>
            <c:strRef>
              <c:f>Figures!$G$2:$G$8</c:f>
              <c:strCache>
                <c:ptCount val="7"/>
                <c:pt idx="0">
                  <c:v>Coris aygula</c:v>
                </c:pt>
                <c:pt idx="1">
                  <c:v>Choerodon rubescens</c:v>
                </c:pt>
                <c:pt idx="2">
                  <c:v>Lethrinus atkinsoni</c:v>
                </c:pt>
                <c:pt idx="3">
                  <c:v>Diodon hystrix</c:v>
                </c:pt>
                <c:pt idx="4">
                  <c:v>Cheilinus trilobatus</c:v>
                </c:pt>
                <c:pt idx="5">
                  <c:v>Arothron stellatus</c:v>
                </c:pt>
                <c:pt idx="6">
                  <c:v>Pseudobalistes fuscus</c:v>
                </c:pt>
              </c:strCache>
            </c:strRef>
          </c:cat>
          <c:val>
            <c:numRef>
              <c:f>Figures!$H$2:$H$8</c:f>
              <c:numCache>
                <c:formatCode>General</c:formatCode>
                <c:ptCount val="7"/>
                <c:pt idx="0">
                  <c:v>7</c:v>
                </c:pt>
                <c:pt idx="1">
                  <c:v>6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2"/>
          <c:order val="1"/>
          <c:tx>
            <c:strRef>
              <c:f>Figures!$I$1</c:f>
              <c:strCache>
                <c:ptCount val="1"/>
                <c:pt idx="0">
                  <c:v>dummy serie 1</c:v>
                </c:pt>
              </c:strCache>
            </c:strRef>
          </c:tx>
          <c:invertIfNegative val="0"/>
          <c:val>
            <c:numRef>
              <c:f>Figures!$I$2:$I$8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7"/>
        <c:overlap val="-16"/>
        <c:axId val="39123200"/>
        <c:axId val="38797312"/>
      </c:barChart>
      <c:barChart>
        <c:barDir val="col"/>
        <c:grouping val="clustered"/>
        <c:varyColors val="0"/>
        <c:ser>
          <c:idx val="3"/>
          <c:order val="2"/>
          <c:tx>
            <c:strRef>
              <c:f>Figures!$J$1</c:f>
              <c:strCache>
                <c:ptCount val="1"/>
                <c:pt idx="0">
                  <c:v>dummy serie 2</c:v>
                </c:pt>
              </c:strCache>
            </c:strRef>
          </c:tx>
          <c:invertIfNegative val="0"/>
          <c:val>
            <c:numRef>
              <c:f>Figures!$J$2:$J$8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7"/>
        <c:overlap val="16"/>
        <c:axId val="38800768"/>
        <c:axId val="38799232"/>
      </c:barChart>
      <c:catAx>
        <c:axId val="3912320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200" b="0"/>
            </a:pPr>
            <a:endParaRPr lang="en-US"/>
          </a:p>
        </c:txPr>
        <c:crossAx val="38797312"/>
        <c:crosses val="autoZero"/>
        <c:auto val="1"/>
        <c:lblAlgn val="ctr"/>
        <c:lblOffset val="100"/>
        <c:noMultiLvlLbl val="0"/>
      </c:catAx>
      <c:valAx>
        <c:axId val="38797312"/>
        <c:scaling>
          <c:orientation val="minMax"/>
          <c:max val="1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 b="0" dirty="0"/>
                  <a:t>Successful</a:t>
                </a:r>
              </a:p>
            </c:rich>
          </c:tx>
          <c:layout>
            <c:manualLayout>
              <c:xMode val="edge"/>
              <c:yMode val="edge"/>
              <c:x val="1.9295701819113685E-2"/>
              <c:y val="0.2202511411398747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800"/>
            </a:pPr>
            <a:endParaRPr lang="en-US"/>
          </a:p>
        </c:txPr>
        <c:crossAx val="39123200"/>
        <c:crosses val="autoZero"/>
        <c:crossBetween val="between"/>
        <c:majorUnit val="2"/>
      </c:valAx>
      <c:valAx>
        <c:axId val="38799232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38800768"/>
        <c:crosses val="max"/>
        <c:crossBetween val="between"/>
        <c:majorUnit val="40"/>
      </c:valAx>
      <c:catAx>
        <c:axId val="38800768"/>
        <c:scaling>
          <c:orientation val="minMax"/>
        </c:scaling>
        <c:delete val="1"/>
        <c:axPos val="b"/>
        <c:majorTickMark val="out"/>
        <c:minorTickMark val="none"/>
        <c:tickLblPos val="none"/>
        <c:crossAx val="38799232"/>
        <c:crosses val="autoZero"/>
        <c:auto val="1"/>
        <c:lblAlgn val="ctr"/>
        <c:lblOffset val="100"/>
        <c:noMultiLvlLbl val="0"/>
      </c:cat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4849405277343006"/>
          <c:y val="5.1400554097404488E-2"/>
          <c:w val="0.81653879232134352"/>
          <c:h val="0.798225065616797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'Abu &amp;bio table &amp; fig'!$Y$2</c:f>
              <c:strCache>
                <c:ptCount val="1"/>
                <c:pt idx="0">
                  <c:v>Balistidae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('Abu &amp;bio table &amp; fig'!$Y$11,'Abu &amp;bio table &amp; fig'!$Y$24,'Abu &amp;bio table &amp; fig'!$Y$34)</c:f>
                <c:numCache>
                  <c:formatCode>General</c:formatCode>
                  <c:ptCount val="3"/>
                  <c:pt idx="0">
                    <c:v>8.1629780750677228E-2</c:v>
                  </c:pt>
                  <c:pt idx="1">
                    <c:v>4.3271199361871827E-2</c:v>
                  </c:pt>
                  <c:pt idx="2">
                    <c:v>9.0317878761549411E-2</c:v>
                  </c:pt>
                </c:numCache>
              </c:numRef>
            </c:plus>
            <c:minus>
              <c:numRef>
                <c:f>('Abu &amp;bio table &amp; fig'!$Y$11,'Abu &amp;bio table &amp; fig'!$Y$24,'Abu &amp;bio table &amp; fig'!$Y$34)</c:f>
                <c:numCache>
                  <c:formatCode>General</c:formatCode>
                  <c:ptCount val="3"/>
                  <c:pt idx="0">
                    <c:v>8.1629780750677228E-2</c:v>
                  </c:pt>
                  <c:pt idx="1">
                    <c:v>4.3271199361871827E-2</c:v>
                  </c:pt>
                  <c:pt idx="2">
                    <c:v>9.0317878761549411E-2</c:v>
                  </c:pt>
                </c:numCache>
              </c:numRef>
            </c:minus>
            <c:spPr>
              <a:ln w="9525">
                <a:solidFill>
                  <a:sysClr val="window" lastClr="FFFFFF"/>
                </a:solidFill>
              </a:ln>
            </c:spPr>
          </c:errBars>
          <c:cat>
            <c:strRef>
              <c:f>('Abu &amp;bio table &amp; fig'!$X$10,'Abu &amp;bio table &amp; fig'!$X$23,'Abu &amp;bio table &amp; fig'!$X$33)</c:f>
              <c:strCache>
                <c:ptCount val="3"/>
                <c:pt idx="0">
                  <c:v>Slope</c:v>
                </c:pt>
                <c:pt idx="1">
                  <c:v>Back</c:v>
                </c:pt>
                <c:pt idx="2">
                  <c:v>Lagoon</c:v>
                </c:pt>
              </c:strCache>
            </c:strRef>
          </c:cat>
          <c:val>
            <c:numRef>
              <c:f>('Abu &amp;bio table &amp; fig'!$Y$10,'Abu &amp;bio table &amp; fig'!$Y$23,'Abu &amp;bio table &amp; fig'!$Y$33)</c:f>
              <c:numCache>
                <c:formatCode>General</c:formatCode>
                <c:ptCount val="3"/>
                <c:pt idx="0">
                  <c:v>0.25006802721088517</c:v>
                </c:pt>
                <c:pt idx="1">
                  <c:v>5.8181818181818175E-2</c:v>
                </c:pt>
                <c:pt idx="2">
                  <c:v>0.12222222222222279</c:v>
                </c:pt>
              </c:numCache>
            </c:numRef>
          </c:val>
        </c:ser>
        <c:ser>
          <c:idx val="1"/>
          <c:order val="1"/>
          <c:tx>
            <c:strRef>
              <c:f>'Abu &amp;bio table &amp; fig'!$Z$2</c:f>
              <c:strCache>
                <c:ptCount val="1"/>
                <c:pt idx="0">
                  <c:v>Labridae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('Abu &amp;bio table &amp; fig'!$Z$11,'Abu &amp;bio table &amp; fig'!$Z$24,'Abu &amp;bio table &amp; fig'!$Z$34)</c:f>
                <c:numCache>
                  <c:formatCode>General</c:formatCode>
                  <c:ptCount val="3"/>
                  <c:pt idx="0">
                    <c:v>5.1845839898812272E-2</c:v>
                  </c:pt>
                  <c:pt idx="1">
                    <c:v>7.8567371366752486E-2</c:v>
                  </c:pt>
                  <c:pt idx="2">
                    <c:v>8.9724003618858322E-2</c:v>
                  </c:pt>
                </c:numCache>
              </c:numRef>
            </c:plus>
            <c:minus>
              <c:numRef>
                <c:f>('Abu &amp;bio table &amp; fig'!$Z$11,'Abu &amp;bio table &amp; fig'!$Z$24,'Abu &amp;bio table &amp; fig'!$Z$34)</c:f>
                <c:numCache>
                  <c:formatCode>General</c:formatCode>
                  <c:ptCount val="3"/>
                  <c:pt idx="0">
                    <c:v>5.1845839898812272E-2</c:v>
                  </c:pt>
                  <c:pt idx="1">
                    <c:v>7.8567371366752486E-2</c:v>
                  </c:pt>
                  <c:pt idx="2">
                    <c:v>8.9724003618858322E-2</c:v>
                  </c:pt>
                </c:numCache>
              </c:numRef>
            </c:minus>
            <c:spPr>
              <a:ln w="9525">
                <a:solidFill>
                  <a:sysClr val="window" lastClr="FFFFFF"/>
                </a:solidFill>
              </a:ln>
            </c:spPr>
          </c:errBars>
          <c:cat>
            <c:strRef>
              <c:f>('Abu &amp;bio table &amp; fig'!$X$10,'Abu &amp;bio table &amp; fig'!$X$23,'Abu &amp;bio table &amp; fig'!$X$33)</c:f>
              <c:strCache>
                <c:ptCount val="3"/>
                <c:pt idx="0">
                  <c:v>Slope</c:v>
                </c:pt>
                <c:pt idx="1">
                  <c:v>Back</c:v>
                </c:pt>
                <c:pt idx="2">
                  <c:v>Lagoon</c:v>
                </c:pt>
              </c:strCache>
            </c:strRef>
          </c:cat>
          <c:val>
            <c:numRef>
              <c:f>('Abu &amp;bio table &amp; fig'!$Z$10,'Abu &amp;bio table &amp; fig'!$Z$23,'Abu &amp;bio table &amp; fig'!$Z$33)</c:f>
              <c:numCache>
                <c:formatCode>General</c:formatCode>
                <c:ptCount val="3"/>
                <c:pt idx="0">
                  <c:v>0.1273469387755102</c:v>
                </c:pt>
                <c:pt idx="1">
                  <c:v>0.2768831168831169</c:v>
                </c:pt>
                <c:pt idx="2">
                  <c:v>0.11166666666666666</c:v>
                </c:pt>
              </c:numCache>
            </c:numRef>
          </c:val>
        </c:ser>
        <c:ser>
          <c:idx val="2"/>
          <c:order val="2"/>
          <c:tx>
            <c:strRef>
              <c:f>'Abu &amp;bio table &amp; fig'!$AA$2</c:f>
              <c:strCache>
                <c:ptCount val="1"/>
                <c:pt idx="0">
                  <c:v>Lethrinidae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('Abu &amp;bio table &amp; fig'!$AA$11,'Abu &amp;bio table &amp; fig'!$AA$24,'Abu &amp;bio table &amp; fig'!$AA$34)</c:f>
                <c:numCache>
                  <c:formatCode>General</c:formatCode>
                  <c:ptCount val="3"/>
                  <c:pt idx="0">
                    <c:v>7.5135553993584847E-2</c:v>
                  </c:pt>
                  <c:pt idx="1">
                    <c:v>6.7755298926347851E-2</c:v>
                  </c:pt>
                  <c:pt idx="2">
                    <c:v>6.666666666666668E-2</c:v>
                  </c:pt>
                </c:numCache>
              </c:numRef>
            </c:plus>
            <c:minus>
              <c:numRef>
                <c:f>('Abu &amp;bio table &amp; fig'!$AA$11,'Abu &amp;bio table &amp; fig'!$AA$24,'Abu &amp;bio table &amp; fig'!$AA$34)</c:f>
                <c:numCache>
                  <c:formatCode>General</c:formatCode>
                  <c:ptCount val="3"/>
                  <c:pt idx="0">
                    <c:v>7.5135553993584847E-2</c:v>
                  </c:pt>
                  <c:pt idx="1">
                    <c:v>6.7755298926347851E-2</c:v>
                  </c:pt>
                  <c:pt idx="2">
                    <c:v>6.666666666666668E-2</c:v>
                  </c:pt>
                </c:numCache>
              </c:numRef>
            </c:minus>
            <c:spPr>
              <a:ln w="9525">
                <a:solidFill>
                  <a:sysClr val="window" lastClr="FFFFFF"/>
                </a:solidFill>
              </a:ln>
            </c:spPr>
          </c:errBars>
          <c:cat>
            <c:strRef>
              <c:f>('Abu &amp;bio table &amp; fig'!$X$10,'Abu &amp;bio table &amp; fig'!$X$23,'Abu &amp;bio table &amp; fig'!$X$33)</c:f>
              <c:strCache>
                <c:ptCount val="3"/>
                <c:pt idx="0">
                  <c:v>Slope</c:v>
                </c:pt>
                <c:pt idx="1">
                  <c:v>Back</c:v>
                </c:pt>
                <c:pt idx="2">
                  <c:v>Lagoon</c:v>
                </c:pt>
              </c:strCache>
            </c:strRef>
          </c:cat>
          <c:val>
            <c:numRef>
              <c:f>('Abu &amp;bio table &amp; fig'!$AA$10,'Abu &amp;bio table &amp; fig'!$AA$23,'Abu &amp;bio table &amp; fig'!$AA$33)</c:f>
              <c:numCache>
                <c:formatCode>General</c:formatCode>
                <c:ptCount val="3"/>
                <c:pt idx="0">
                  <c:v>0.16761904761904761</c:v>
                </c:pt>
                <c:pt idx="1">
                  <c:v>0.15515151515151515</c:v>
                </c:pt>
                <c:pt idx="2">
                  <c:v>6.666666666666668E-2</c:v>
                </c:pt>
              </c:numCache>
            </c:numRef>
          </c:val>
        </c:ser>
        <c:ser>
          <c:idx val="3"/>
          <c:order val="3"/>
          <c:tx>
            <c:strRef>
              <c:f>'Abu &amp;bio table &amp; fig'!$AB$2</c:f>
              <c:strCache>
                <c:ptCount val="1"/>
                <c:pt idx="0">
                  <c:v>Tetradontidae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('Abu &amp;bio table &amp; fig'!$AB$11,'Abu &amp;bio table &amp; fig'!$AB$24,'Abu &amp;bio table &amp; fig'!$AB$34)</c:f>
                <c:numCache>
                  <c:formatCode>General</c:formatCode>
                  <c:ptCount val="3"/>
                  <c:pt idx="0">
                    <c:v>1.4754222271266344E-2</c:v>
                  </c:pt>
                  <c:pt idx="1">
                    <c:v>7.2727272727272814E-3</c:v>
                  </c:pt>
                  <c:pt idx="2">
                    <c:v>0</c:v>
                  </c:pt>
                </c:numCache>
              </c:numRef>
            </c:plus>
            <c:minus>
              <c:numRef>
                <c:f>('Abu &amp;bio table &amp; fig'!$AB$11,'Abu &amp;bio table &amp; fig'!$AB$24,'Abu &amp;bio table &amp; fig'!$AB$34)</c:f>
                <c:numCache>
                  <c:formatCode>General</c:formatCode>
                  <c:ptCount val="3"/>
                  <c:pt idx="0">
                    <c:v>1.4754222271266344E-2</c:v>
                  </c:pt>
                  <c:pt idx="1">
                    <c:v>7.2727272727272814E-3</c:v>
                  </c:pt>
                  <c:pt idx="2">
                    <c:v>0</c:v>
                  </c:pt>
                </c:numCache>
              </c:numRef>
            </c:minus>
            <c:spPr>
              <a:ln w="9525">
                <a:solidFill>
                  <a:sysClr val="window" lastClr="FFFFFF"/>
                </a:solidFill>
              </a:ln>
            </c:spPr>
          </c:errBars>
          <c:cat>
            <c:strRef>
              <c:f>('Abu &amp;bio table &amp; fig'!$X$10,'Abu &amp;bio table &amp; fig'!$X$23,'Abu &amp;bio table &amp; fig'!$X$33)</c:f>
              <c:strCache>
                <c:ptCount val="3"/>
                <c:pt idx="0">
                  <c:v>Slope</c:v>
                </c:pt>
                <c:pt idx="1">
                  <c:v>Back</c:v>
                </c:pt>
                <c:pt idx="2">
                  <c:v>Lagoon</c:v>
                </c:pt>
              </c:strCache>
            </c:strRef>
          </c:cat>
          <c:val>
            <c:numRef>
              <c:f>('Abu &amp;bio table &amp; fig'!$AB$10,'Abu &amp;bio table &amp; fig'!$AB$23,'Abu &amp;bio table &amp; fig'!$AB$33)</c:f>
              <c:numCache>
                <c:formatCode>General</c:formatCode>
                <c:ptCount val="3"/>
                <c:pt idx="0">
                  <c:v>2.2857142857142947E-2</c:v>
                </c:pt>
                <c:pt idx="1">
                  <c:v>7.2727272727272814E-3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369728"/>
        <c:axId val="39375616"/>
      </c:barChart>
      <c:barChart>
        <c:barDir val="col"/>
        <c:grouping val="clustered"/>
        <c:varyColors val="0"/>
        <c:ser>
          <c:idx val="4"/>
          <c:order val="4"/>
          <c:tx>
            <c:strRef>
              <c:f>'Abu &amp;bio table &amp; fig'!$AC$2</c:f>
              <c:strCache>
                <c:ptCount val="1"/>
                <c:pt idx="0">
                  <c:v>dummy1</c:v>
                </c:pt>
              </c:strCache>
            </c:strRef>
          </c:tx>
          <c:invertIfNegative val="0"/>
          <c:cat>
            <c:strRef>
              <c:f>('Abu &amp;bio table &amp; fig'!$X$10,'Abu &amp;bio table &amp; fig'!$X$23,'Abu &amp;bio table &amp; fig'!$X$33)</c:f>
              <c:strCache>
                <c:ptCount val="3"/>
                <c:pt idx="0">
                  <c:v>Slope</c:v>
                </c:pt>
                <c:pt idx="1">
                  <c:v>Back</c:v>
                </c:pt>
                <c:pt idx="2">
                  <c:v>Lagoon</c:v>
                </c:pt>
              </c:strCache>
            </c:strRef>
          </c:cat>
          <c:val>
            <c:numRef>
              <c:f>('Abu &amp;bio table &amp; fig'!$AC$10,'Abu &amp;bio table &amp; fig'!$AC$23,'Abu &amp;bio table &amp; fig'!$AC$33)</c:f>
              <c:numCache>
                <c:formatCode>General</c:formatCode>
                <c:ptCount val="3"/>
              </c:numCache>
            </c:numRef>
          </c:val>
        </c:ser>
        <c:ser>
          <c:idx val="5"/>
          <c:order val="5"/>
          <c:tx>
            <c:strRef>
              <c:f>'Abu &amp;bio table &amp; fig'!$AD$2</c:f>
              <c:strCache>
                <c:ptCount val="1"/>
                <c:pt idx="0">
                  <c:v>dummy2</c:v>
                </c:pt>
              </c:strCache>
            </c:strRef>
          </c:tx>
          <c:invertIfNegative val="0"/>
          <c:cat>
            <c:strRef>
              <c:f>('Abu &amp;bio table &amp; fig'!$X$10,'Abu &amp;bio table &amp; fig'!$X$23,'Abu &amp;bio table &amp; fig'!$X$33)</c:f>
              <c:strCache>
                <c:ptCount val="3"/>
                <c:pt idx="0">
                  <c:v>Slope</c:v>
                </c:pt>
                <c:pt idx="1">
                  <c:v>Back</c:v>
                </c:pt>
                <c:pt idx="2">
                  <c:v>Lagoon</c:v>
                </c:pt>
              </c:strCache>
            </c:strRef>
          </c:cat>
          <c:val>
            <c:numRef>
              <c:f>('Abu &amp;bio table &amp; fig'!$AD$10,'Abu &amp;bio table &amp; fig'!$AD$23,'Abu &amp;bio table &amp; fig'!$AD$33)</c:f>
              <c:numCache>
                <c:formatCode>General</c:formatCode>
                <c:ptCount val="3"/>
              </c:numCache>
            </c:numRef>
          </c:val>
        </c:ser>
        <c:ser>
          <c:idx val="6"/>
          <c:order val="6"/>
          <c:tx>
            <c:strRef>
              <c:f>'Abu &amp;bio table &amp; fig'!$AE$2</c:f>
              <c:strCache>
                <c:ptCount val="1"/>
                <c:pt idx="0">
                  <c:v>dummy3</c:v>
                </c:pt>
              </c:strCache>
            </c:strRef>
          </c:tx>
          <c:invertIfNegative val="0"/>
          <c:cat>
            <c:strRef>
              <c:f>('Abu &amp;bio table &amp; fig'!$X$10,'Abu &amp;bio table &amp; fig'!$X$23,'Abu &amp;bio table &amp; fig'!$X$33)</c:f>
              <c:strCache>
                <c:ptCount val="3"/>
                <c:pt idx="0">
                  <c:v>Slope</c:v>
                </c:pt>
                <c:pt idx="1">
                  <c:v>Back</c:v>
                </c:pt>
                <c:pt idx="2">
                  <c:v>Lagoon</c:v>
                </c:pt>
              </c:strCache>
            </c:strRef>
          </c:cat>
          <c:val>
            <c:numRef>
              <c:f>('Abu &amp;bio table &amp; fig'!$AF$10,'Abu &amp;bio table &amp; fig'!$AF$23,'Abu &amp;bio table &amp; fig'!$AF$33)</c:f>
              <c:numCache>
                <c:formatCode>General</c:formatCode>
                <c:ptCount val="3"/>
              </c:numCache>
            </c:numRef>
          </c:val>
        </c:ser>
        <c:ser>
          <c:idx val="8"/>
          <c:order val="7"/>
          <c:tx>
            <c:strRef>
              <c:f>'Abu &amp;bio table &amp; fig'!$AF$2</c:f>
              <c:strCache>
                <c:ptCount val="1"/>
                <c:pt idx="0">
                  <c:v>dummy4</c:v>
                </c:pt>
              </c:strCache>
            </c:strRef>
          </c:tx>
          <c:invertIfNegative val="0"/>
          <c:val>
            <c:numRef>
              <c:f>('Abu &amp;bio table &amp; fig'!$AF$10,'Abu &amp;bio table &amp; fig'!$AF$23,'Abu &amp;bio table &amp; fig'!$AF$33)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52"/>
        <c:axId val="39383424"/>
        <c:axId val="39377536"/>
      </c:barChart>
      <c:catAx>
        <c:axId val="3936972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9525">
            <a:solidFill>
              <a:sysClr val="window" lastClr="FFFFFF"/>
            </a:solidFill>
          </a:ln>
        </c:spPr>
        <c:crossAx val="39375616"/>
        <c:crosses val="autoZero"/>
        <c:auto val="1"/>
        <c:lblAlgn val="ctr"/>
        <c:lblOffset val="100"/>
        <c:noMultiLvlLbl val="0"/>
      </c:catAx>
      <c:valAx>
        <c:axId val="39375616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Density </a:t>
                </a:r>
                <a:r>
                  <a:rPr lang="en-US" dirty="0"/>
                  <a:t>100m-2 ± SE</a:t>
                </a:r>
              </a:p>
            </c:rich>
          </c:tx>
          <c:layout>
            <c:manualLayout>
              <c:xMode val="edge"/>
              <c:yMode val="edge"/>
              <c:x val="2.5613838654587814E-2"/>
              <c:y val="0.1999162933985504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9525">
            <a:solidFill>
              <a:sysClr val="window" lastClr="FFFFFF"/>
            </a:solidFill>
          </a:ln>
        </c:spPr>
        <c:crossAx val="39369728"/>
        <c:crosses val="autoZero"/>
        <c:crossBetween val="between"/>
        <c:majorUnit val="0.1"/>
      </c:valAx>
      <c:valAx>
        <c:axId val="39377536"/>
        <c:scaling>
          <c:orientation val="minMax"/>
          <c:min val="0"/>
        </c:scaling>
        <c:delete val="1"/>
        <c:axPos val="r"/>
        <c:numFmt formatCode="General" sourceLinked="1"/>
        <c:majorTickMark val="out"/>
        <c:minorTickMark val="none"/>
        <c:tickLblPos val="nextTo"/>
        <c:crossAx val="39383424"/>
        <c:crosses val="max"/>
        <c:crossBetween val="between"/>
      </c:valAx>
      <c:catAx>
        <c:axId val="39383424"/>
        <c:scaling>
          <c:orientation val="minMax"/>
        </c:scaling>
        <c:delete val="1"/>
        <c:axPos val="b"/>
        <c:majorTickMark val="out"/>
        <c:minorTickMark val="none"/>
        <c:tickLblPos val="none"/>
        <c:crossAx val="39377536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r"/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75583339111158976"/>
          <c:y val="2.0583261533851003E-3"/>
          <c:w val="0.24166818224981218"/>
          <c:h val="0.23806835310717833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0.70482</cdr:x>
      <cdr:y>0.03103</cdr:y>
    </cdr:from>
    <cdr:to>
      <cdr:x>0.98597</cdr:x>
      <cdr:y>0.22163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66542" y="72318"/>
          <a:ext cx="784446" cy="444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AU" sz="1100" dirty="0" smtClean="0">
              <a:solidFill>
                <a:schemeClr val="bg1"/>
              </a:solidFill>
              <a:latin typeface="+mn-lt"/>
              <a:ea typeface="+mn-ea"/>
              <a:cs typeface="+mn-cs"/>
            </a:rPr>
            <a:t>SR = 16</a:t>
          </a:r>
        </a:p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AU" dirty="0" smtClean="0">
              <a:solidFill>
                <a:schemeClr val="bg1"/>
              </a:solidFill>
            </a:rPr>
            <a:t>FD = 5</a:t>
          </a:r>
          <a:endParaRPr lang="en-AU" dirty="0">
            <a:solidFill>
              <a:schemeClr val="bg1"/>
            </a:solidFill>
          </a:endParaRPr>
        </a:p>
        <a:p xmlns:a="http://schemas.openxmlformats.org/drawingml/2006/main">
          <a:endParaRPr lang="en-AU" sz="1100" dirty="0">
            <a:solidFill>
              <a:schemeClr val="bg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0.78049</cdr:x>
      <cdr:y>0.03103</cdr:y>
    </cdr:from>
    <cdr:to>
      <cdr:x>0.98597</cdr:x>
      <cdr:y>0.22408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177672" y="72319"/>
          <a:ext cx="573316" cy="4499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AU" sz="1100" dirty="0" smtClean="0">
              <a:solidFill>
                <a:schemeClr val="bg1"/>
              </a:solidFill>
              <a:latin typeface="+mn-lt"/>
              <a:ea typeface="+mn-ea"/>
              <a:cs typeface="+mn-cs"/>
            </a:rPr>
            <a:t>SR = 13</a:t>
          </a:r>
        </a:p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AU" dirty="0" smtClean="0">
              <a:solidFill>
                <a:schemeClr val="bg1"/>
              </a:solidFill>
            </a:rPr>
            <a:t>FD = 5</a:t>
          </a:r>
          <a:endParaRPr lang="en-AU" dirty="0">
            <a:solidFill>
              <a:schemeClr val="bg1"/>
            </a:solidFill>
          </a:endParaRPr>
        </a:p>
        <a:p xmlns:a="http://schemas.openxmlformats.org/drawingml/2006/main">
          <a:endParaRPr lang="en-AU" sz="1100" dirty="0">
            <a:solidFill>
              <a:schemeClr val="bg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0.80488</cdr:x>
      <cdr:y>0.03103</cdr:y>
    </cdr:from>
    <cdr:to>
      <cdr:x>0.98597</cdr:x>
      <cdr:y>0.25127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245723" y="74939"/>
          <a:ext cx="505265" cy="5318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AU" sz="1100" dirty="0" smtClean="0">
              <a:solidFill>
                <a:schemeClr val="bg1"/>
              </a:solidFill>
              <a:latin typeface="+mn-lt"/>
              <a:ea typeface="+mn-ea"/>
              <a:cs typeface="+mn-cs"/>
            </a:rPr>
            <a:t>SR = 8</a:t>
          </a:r>
        </a:p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AU" dirty="0" smtClean="0">
              <a:solidFill>
                <a:schemeClr val="bg1"/>
              </a:solidFill>
            </a:rPr>
            <a:t>FD = 4</a:t>
          </a:r>
          <a:endParaRPr lang="en-AU" dirty="0">
            <a:solidFill>
              <a:schemeClr val="bg1"/>
            </a:solidFill>
          </a:endParaRPr>
        </a:p>
        <a:p xmlns:a="http://schemas.openxmlformats.org/drawingml/2006/main">
          <a:endParaRPr lang="en-AU" sz="1100" dirty="0">
            <a:solidFill>
              <a:schemeClr val="bg1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0.69517</cdr:x>
      <cdr:y>0.0545</cdr:y>
    </cdr:from>
    <cdr:to>
      <cdr:x>0.93969</cdr:x>
      <cdr:y>0.30374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06990" y="97278"/>
          <a:ext cx="670768" cy="4448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AU" sz="1100" dirty="0" smtClean="0">
              <a:solidFill>
                <a:schemeClr val="bg1"/>
              </a:solidFill>
              <a:latin typeface="+mn-lt"/>
              <a:ea typeface="+mn-ea"/>
              <a:cs typeface="+mn-cs"/>
            </a:rPr>
            <a:t>SR = 2</a:t>
          </a:r>
        </a:p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AU" dirty="0" smtClean="0">
              <a:solidFill>
                <a:schemeClr val="bg1"/>
              </a:solidFill>
            </a:rPr>
            <a:t>FD = 1</a:t>
          </a:r>
          <a:endParaRPr lang="en-AU" sz="1100" dirty="0" smtClean="0">
            <a:solidFill>
              <a:schemeClr val="bg1"/>
            </a:solidFill>
            <a:latin typeface="+mn-lt"/>
            <a:ea typeface="+mn-ea"/>
            <a:cs typeface="+mn-cs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0.74057</cdr:x>
      <cdr:y>0.07204</cdr:y>
    </cdr:from>
    <cdr:to>
      <cdr:x>1</cdr:x>
      <cdr:y>0.34408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35592" y="128585"/>
          <a:ext cx="678059" cy="4855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defRPr/>
          </a:pPr>
          <a:r>
            <a:rPr lang="en-AU" dirty="0" smtClean="0">
              <a:solidFill>
                <a:schemeClr val="bg1"/>
              </a:solidFill>
            </a:rPr>
            <a:t>SR = 2</a:t>
          </a:r>
          <a:endParaRPr lang="en-AU" dirty="0">
            <a:solidFill>
              <a:schemeClr val="bg1"/>
            </a:solidFill>
          </a:endParaRPr>
        </a:p>
        <a:p xmlns:a="http://schemas.openxmlformats.org/drawingml/2006/main">
          <a:pPr>
            <a:defRPr/>
          </a:pPr>
          <a:r>
            <a:rPr lang="en-AU" dirty="0" smtClean="0">
              <a:solidFill>
                <a:schemeClr val="bg1"/>
              </a:solidFill>
            </a:rPr>
            <a:t>FD = 1</a:t>
          </a:r>
          <a:endParaRPr lang="en-AU" dirty="0">
            <a:solidFill>
              <a:schemeClr val="bg1"/>
            </a:solidFill>
          </a:endParaRPr>
        </a:p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AU" sz="1100" dirty="0">
            <a:solidFill>
              <a:schemeClr val="bg1"/>
            </a:solidFill>
          </a:endParaRPr>
        </a:p>
        <a:p xmlns:a="http://schemas.openxmlformats.org/drawingml/2006/main">
          <a:endParaRPr lang="en-AU" sz="1100" dirty="0">
            <a:solidFill>
              <a:schemeClr val="bg1"/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0.69517</cdr:x>
      <cdr:y>0.0545</cdr:y>
    </cdr:from>
    <cdr:to>
      <cdr:x>1</cdr:x>
      <cdr:y>0.34735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863650" y="94036"/>
          <a:ext cx="817205" cy="5052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defRPr/>
          </a:pPr>
          <a:r>
            <a:rPr lang="en-AU" dirty="0" smtClean="0">
              <a:solidFill>
                <a:schemeClr val="bg1"/>
              </a:solidFill>
            </a:rPr>
            <a:t>SR = 2</a:t>
          </a:r>
          <a:endParaRPr lang="en-AU" dirty="0">
            <a:solidFill>
              <a:schemeClr val="bg1"/>
            </a:solidFill>
          </a:endParaRPr>
        </a:p>
        <a:p xmlns:a="http://schemas.openxmlformats.org/drawingml/2006/main">
          <a:pPr>
            <a:defRPr/>
          </a:pPr>
          <a:r>
            <a:rPr lang="en-AU" dirty="0" smtClean="0">
              <a:solidFill>
                <a:schemeClr val="bg1"/>
              </a:solidFill>
            </a:rPr>
            <a:t>FD = 1</a:t>
          </a:r>
          <a:endParaRPr lang="en-AU" dirty="0">
            <a:solidFill>
              <a:schemeClr val="bg1"/>
            </a:solidFill>
          </a:endParaRPr>
        </a:p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AU" sz="1100" dirty="0">
            <a:solidFill>
              <a:schemeClr val="bg1"/>
            </a:solidFill>
          </a:endParaRPr>
        </a:p>
        <a:p xmlns:a="http://schemas.openxmlformats.org/drawingml/2006/main">
          <a:endParaRPr lang="en-AU" sz="1100" dirty="0">
            <a:solidFill>
              <a:schemeClr val="bg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F107C1-547B-40DA-88F7-A9947312F738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7B886-B606-42F5-BDAD-E0B81FBFE4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9681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9099" cy="496967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42" y="1"/>
            <a:ext cx="2949099" cy="496967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291A0EA1-3D18-471E-8C16-8EFB763AA474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728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440649"/>
            <a:ext cx="2949099" cy="496967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42" y="9440649"/>
            <a:ext cx="2949099" cy="496967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C26BB405-A4D1-466C-960D-57997C62CC5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2379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7287" cy="372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6BB405-A4D1-466C-960D-57997C62CC5B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0404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6125"/>
            <a:ext cx="4967287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AU" dirty="0" smtClean="0">
                <a:latin typeface="Arial" charset="0"/>
                <a:cs typeface="Arial" charset="0"/>
              </a:rPr>
              <a:t>As we are most aware of,</a:t>
            </a:r>
            <a:r>
              <a:rPr lang="en-AU" baseline="0" dirty="0" smtClean="0">
                <a:latin typeface="Arial" charset="0"/>
                <a:cs typeface="Arial" charset="0"/>
              </a:rPr>
              <a:t> c</a:t>
            </a:r>
            <a:r>
              <a:rPr lang="en-AU" dirty="0" smtClean="0">
                <a:latin typeface="Arial" charset="0"/>
                <a:cs typeface="Arial" charset="0"/>
              </a:rPr>
              <a:t>oral reefs are under</a:t>
            </a:r>
            <a:r>
              <a:rPr lang="en-AU" baseline="0" dirty="0" smtClean="0">
                <a:latin typeface="Arial" charset="0"/>
                <a:cs typeface="Arial" charset="0"/>
              </a:rPr>
              <a:t> immense pressure today </a:t>
            </a: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and this is mainly due to human activities</a:t>
            </a:r>
          </a:p>
          <a:p>
            <a:pPr eaLnBrk="1" hangingPunct="1">
              <a:spcBef>
                <a:spcPct val="0"/>
              </a:spcBef>
            </a:pPr>
            <a:endParaRPr lang="en-AU" baseline="0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This leads to </a:t>
            </a:r>
            <a:r>
              <a:rPr lang="en-AU" dirty="0" err="1" smtClean="0">
                <a:latin typeface="Arial" charset="0"/>
                <a:cs typeface="Arial" charset="0"/>
              </a:rPr>
              <a:t>incr</a:t>
            </a:r>
            <a:r>
              <a:rPr lang="en-AU" dirty="0" smtClean="0">
                <a:latin typeface="Arial" charset="0"/>
                <a:cs typeface="Arial" charset="0"/>
              </a:rPr>
              <a:t> number</a:t>
            </a:r>
            <a:r>
              <a:rPr lang="en-AU" baseline="0" dirty="0" smtClean="0">
                <a:latin typeface="Arial" charset="0"/>
                <a:cs typeface="Arial" charset="0"/>
              </a:rPr>
              <a:t> of</a:t>
            </a:r>
            <a:r>
              <a:rPr lang="en-AU" dirty="0" smtClean="0">
                <a:latin typeface="Arial" charset="0"/>
                <a:cs typeface="Arial" charset="0"/>
              </a:rPr>
              <a:t> disturbances</a:t>
            </a:r>
            <a:r>
              <a:rPr lang="en-AU" baseline="0" dirty="0" smtClean="0">
                <a:latin typeface="Arial" charset="0"/>
                <a:cs typeface="Arial" charset="0"/>
              </a:rPr>
              <a:t> on reefs</a:t>
            </a: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and a loss of vital ecological functions and ecological roles</a:t>
            </a: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But also gradually erodes the reef resilience </a:t>
            </a:r>
          </a:p>
          <a:p>
            <a:pPr eaLnBrk="1" hangingPunct="1">
              <a:spcBef>
                <a:spcPct val="0"/>
              </a:spcBef>
            </a:pPr>
            <a:endParaRPr lang="en-AU" baseline="0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Thank you David</a:t>
            </a: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Hi and welcome to my talk titled…</a:t>
            </a: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This is a collaboration with Prof D Bellwood at James Cook University and Dr M </a:t>
            </a:r>
            <a:r>
              <a:rPr lang="en-AU" baseline="0" dirty="0" err="1" smtClean="0">
                <a:latin typeface="Arial" charset="0"/>
                <a:cs typeface="Arial" charset="0"/>
              </a:rPr>
              <a:t>Dep</a:t>
            </a:r>
            <a:r>
              <a:rPr lang="en-AU" baseline="0" dirty="0" smtClean="0">
                <a:latin typeface="Arial" charset="0"/>
                <a:cs typeface="Arial" charset="0"/>
              </a:rPr>
              <a:t> at the Australian Institute of Marine Science</a:t>
            </a: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A18DCB-79C2-42DD-A3FC-2A84C6F356E6}" type="slidenum">
              <a:rPr lang="en-AU" smtClean="0"/>
              <a:pPr/>
              <a:t>2</a:t>
            </a:fld>
            <a:endParaRPr lang="en-A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6125"/>
            <a:ext cx="4967287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AU" dirty="0" smtClean="0">
                <a:latin typeface="Arial" charset="0"/>
                <a:cs typeface="Arial" charset="0"/>
              </a:rPr>
              <a:t>There are many </a:t>
            </a:r>
            <a:r>
              <a:rPr lang="en-AU" dirty="0" err="1" smtClean="0">
                <a:latin typeface="Arial" charset="0"/>
                <a:cs typeface="Arial" charset="0"/>
              </a:rPr>
              <a:t>def</a:t>
            </a:r>
            <a:r>
              <a:rPr lang="en-AU" dirty="0" smtClean="0">
                <a:latin typeface="Arial" charset="0"/>
                <a:cs typeface="Arial" charset="0"/>
              </a:rPr>
              <a:t> of resilience,</a:t>
            </a:r>
            <a:r>
              <a:rPr lang="en-AU" baseline="0" dirty="0" smtClean="0">
                <a:latin typeface="Arial" charset="0"/>
                <a:cs typeface="Arial" charset="0"/>
              </a:rPr>
              <a:t> this is the one I use</a:t>
            </a:r>
          </a:p>
          <a:p>
            <a:pPr eaLnBrk="1" hangingPunct="1">
              <a:spcBef>
                <a:spcPct val="0"/>
              </a:spcBef>
            </a:pPr>
            <a:endParaRPr lang="en-AU" baseline="0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dirty="0" smtClean="0">
                <a:latin typeface="Arial" charset="0"/>
                <a:cs typeface="Arial" charset="0"/>
              </a:rPr>
              <a:t>Read slide</a:t>
            </a:r>
          </a:p>
          <a:p>
            <a:pPr eaLnBrk="1" hangingPunct="1">
              <a:spcBef>
                <a:spcPct val="0"/>
              </a:spcBef>
            </a:pPr>
            <a:endParaRPr lang="en-AU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dirty="0" smtClean="0">
                <a:latin typeface="Arial" charset="0"/>
                <a:cs typeface="Arial" charset="0"/>
              </a:rPr>
              <a:t>To</a:t>
            </a:r>
            <a:r>
              <a:rPr lang="en-AU" baseline="0" dirty="0" smtClean="0">
                <a:latin typeface="Arial" charset="0"/>
                <a:cs typeface="Arial" charset="0"/>
              </a:rPr>
              <a:t> understand how ecosystem processes will be affected by disturbances we need to look at the species that contribute to them and what the strength of their combined functional role is.</a:t>
            </a:r>
            <a:endParaRPr lang="en-AU" dirty="0" smtClean="0">
              <a:latin typeface="Arial" charset="0"/>
              <a:cs typeface="Arial" charset="0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C69E8A-ABAE-40AA-8174-89BEB009FF63}" type="slidenum">
              <a:rPr lang="en-AU" smtClean="0"/>
              <a:pPr/>
              <a:t>3</a:t>
            </a:fld>
            <a:endParaRPr lang="en-A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6125"/>
            <a:ext cx="4967287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Read slide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C69E8A-ABAE-40AA-8174-89BEB009FF63}" type="slidenum">
              <a:rPr lang="en-AU" smtClean="0"/>
              <a:pPr/>
              <a:t>4</a:t>
            </a:fld>
            <a:endParaRPr lang="en-A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6125"/>
            <a:ext cx="4967287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AU" dirty="0" smtClean="0">
                <a:latin typeface="Arial" charset="0"/>
                <a:cs typeface="Arial" charset="0"/>
              </a:rPr>
              <a:t>One of the most recognized and studied</a:t>
            </a:r>
            <a:r>
              <a:rPr lang="en-AU" baseline="0" dirty="0" smtClean="0">
                <a:latin typeface="Arial" charset="0"/>
                <a:cs typeface="Arial" charset="0"/>
              </a:rPr>
              <a:t> combination of functions is the following 4 </a:t>
            </a:r>
            <a:r>
              <a:rPr lang="en-AU" baseline="0" dirty="0" err="1" smtClean="0">
                <a:latin typeface="Arial" charset="0"/>
                <a:cs typeface="Arial" charset="0"/>
              </a:rPr>
              <a:t>fg</a:t>
            </a:r>
            <a:r>
              <a:rPr lang="en-AU" baseline="0" dirty="0" smtClean="0">
                <a:latin typeface="Arial" charset="0"/>
                <a:cs typeface="Arial" charset="0"/>
              </a:rPr>
              <a:t> of roving herbivores.</a:t>
            </a:r>
          </a:p>
          <a:p>
            <a:pPr eaLnBrk="1" hangingPunct="1">
              <a:spcBef>
                <a:spcPct val="0"/>
              </a:spcBef>
            </a:pPr>
            <a:endParaRPr lang="en-AU" baseline="0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DISC PICTURE</a:t>
            </a:r>
          </a:p>
          <a:p>
            <a:pPr eaLnBrk="1" hangingPunct="1">
              <a:spcBef>
                <a:spcPct val="0"/>
              </a:spcBef>
            </a:pPr>
            <a:endParaRPr lang="en-AU" baseline="0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The classification of species into a finer functional scale is vital, especially when looking at </a:t>
            </a:r>
            <a:r>
              <a:rPr lang="en-AU" b="1" baseline="0" dirty="0" smtClean="0">
                <a:latin typeface="Arial" charset="0"/>
                <a:cs typeface="Arial" charset="0"/>
              </a:rPr>
              <a:t>coral/ma S </a:t>
            </a:r>
            <a:r>
              <a:rPr lang="en-AU" baseline="0" dirty="0" smtClean="0">
                <a:latin typeface="Arial" charset="0"/>
                <a:cs typeface="Arial" charset="0"/>
              </a:rPr>
              <a:t>as 3 of these groups do not feed on ma.</a:t>
            </a:r>
          </a:p>
          <a:p>
            <a:pPr eaLnBrk="1" hangingPunct="1">
              <a:spcBef>
                <a:spcPct val="0"/>
              </a:spcBef>
            </a:pPr>
            <a:endParaRPr lang="en-AU" baseline="0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But it is equally important to look at the internal structure of these groups individually to detect cryptic vulnerability or strength.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C69E8A-ABAE-40AA-8174-89BEB009FF63}" type="slidenum">
              <a:rPr lang="en-AU" smtClean="0"/>
              <a:pPr/>
              <a:t>5</a:t>
            </a:fld>
            <a:endParaRPr lang="en-A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6125"/>
            <a:ext cx="4967287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AU" dirty="0" smtClean="0">
                <a:latin typeface="Arial" charset="0"/>
                <a:cs typeface="Arial" charset="0"/>
              </a:rPr>
              <a:t>So if we want to</a:t>
            </a:r>
            <a:r>
              <a:rPr lang="en-AU" baseline="0" dirty="0" smtClean="0">
                <a:latin typeface="Arial" charset="0"/>
                <a:cs typeface="Arial" charset="0"/>
              </a:rPr>
              <a:t> evaluate the resilience of a process we need a fine-scale approach</a:t>
            </a: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And for our process, herbivory, we need to identify</a:t>
            </a:r>
          </a:p>
          <a:p>
            <a:pPr eaLnBrk="1" hangingPunct="1">
              <a:spcBef>
                <a:spcPct val="0"/>
              </a:spcBef>
            </a:pPr>
            <a:endParaRPr lang="en-AU" baseline="0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First of all, the alternative organism to coral</a:t>
            </a:r>
          </a:p>
          <a:p>
            <a:pPr eaLnBrk="1" hangingPunct="1">
              <a:spcBef>
                <a:spcPct val="0"/>
              </a:spcBef>
            </a:pPr>
            <a:endParaRPr lang="en-AU" baseline="0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Secondly, we need to know the internal structures of our functional groups.</a:t>
            </a:r>
          </a:p>
          <a:p>
            <a:pPr eaLnBrk="1" hangingPunct="1">
              <a:spcBef>
                <a:spcPct val="0"/>
              </a:spcBef>
            </a:pPr>
            <a:endParaRPr lang="en-AU" baseline="0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 - We need to id species with the same functional role (species that are redundant)</a:t>
            </a: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 - And how many that differ in their functional roles (this is called functional diversity and we here use generic richness to look this)</a:t>
            </a: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 - But also how likely they are to respond to disturbance in a similar manner.</a:t>
            </a:r>
          </a:p>
          <a:p>
            <a:pPr eaLnBrk="1" hangingPunct="1">
              <a:spcBef>
                <a:spcPct val="0"/>
              </a:spcBef>
            </a:pPr>
            <a:endParaRPr lang="en-AU" baseline="0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Finally, we also need look outside our functional organism and identify other non-fish herbivores, such as sea urchins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A3ABD6-2DF3-4073-981C-1A0AEA7E7B5D}" type="slidenum">
              <a:rPr lang="en-AU" smtClean="0"/>
              <a:pPr/>
              <a:t>6</a:t>
            </a:fld>
            <a:endParaRPr lang="en-A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6125"/>
            <a:ext cx="4967287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302">
              <a:spcBef>
                <a:spcPct val="0"/>
              </a:spcBef>
              <a:defRPr/>
            </a:pPr>
            <a:r>
              <a:rPr lang="en-A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 this is what I will be presenting today. It is part of a larger study where I have done a fine scale functional evaluation of herbivores on NR.</a:t>
            </a:r>
          </a:p>
          <a:p>
            <a:pPr defTabSz="914302">
              <a:spcBef>
                <a:spcPct val="0"/>
              </a:spcBef>
              <a:defRPr/>
            </a:pPr>
            <a:endParaRPr lang="en-A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defTabSz="914302">
              <a:spcBef>
                <a:spcPct val="0"/>
              </a:spcBef>
              <a:defRPr/>
            </a:pPr>
            <a:r>
              <a:rPr lang="en-A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 the aim of this study was to </a:t>
            </a:r>
            <a:r>
              <a:rPr lang="en-A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quantify:</a:t>
            </a:r>
            <a:endParaRPr lang="en-A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defTabSz="914302">
              <a:spcBef>
                <a:spcPct val="0"/>
              </a:spcBef>
              <a:defRPr/>
            </a:pPr>
            <a:r>
              <a:rPr lang="en-A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1) The distribution of </a:t>
            </a:r>
            <a:r>
              <a:rPr lang="en-A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</a:t>
            </a:r>
            <a:endParaRPr lang="en-A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defTabSz="914302">
              <a:spcBef>
                <a:spcPct val="0"/>
              </a:spcBef>
              <a:defRPr/>
            </a:pPr>
            <a:r>
              <a:rPr lang="en-A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2) The distribution of herbivorous </a:t>
            </a:r>
            <a:r>
              <a:rPr lang="en-A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fish</a:t>
            </a:r>
          </a:p>
          <a:p>
            <a:pPr defTabSz="914302">
              <a:spcBef>
                <a:spcPct val="0"/>
              </a:spcBef>
              <a:defRPr/>
            </a:pPr>
            <a:r>
              <a:rPr lang="en-A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A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The distribution of </a:t>
            </a:r>
            <a:r>
              <a:rPr lang="en-A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other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herbivores (sea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urchins)</a:t>
            </a:r>
            <a:endParaRPr lang="en-A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A3ABD6-2DF3-4073-981C-1A0AEA7E7B5D}" type="slidenum">
              <a:rPr lang="en-AU" smtClean="0"/>
              <a:pPr/>
              <a:t>7</a:t>
            </a:fld>
            <a:endParaRPr lang="en-A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6125"/>
            <a:ext cx="4967287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AU" dirty="0">
                <a:latin typeface="Arial" pitchFamily="34" charset="0"/>
                <a:cs typeface="Arial" pitchFamily="34" charset="0"/>
              </a:rPr>
              <a:t>And to do this we chose one of the few larger remaining reef ecosystems which experience low levels of anthropogenic impacts, NR, WA</a:t>
            </a:r>
          </a:p>
          <a:p>
            <a:pPr eaLnBrk="1" hangingPunct="1">
              <a:spcBef>
                <a:spcPct val="0"/>
              </a:spcBef>
            </a:pPr>
            <a:endParaRPr lang="en-AU" dirty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dirty="0">
                <a:latin typeface="Arial" pitchFamily="34" charset="0"/>
                <a:cs typeface="Arial" pitchFamily="34" charset="0"/>
              </a:rPr>
              <a:t>It has been protected since the 80’s and has a very narrow shelf. We have 10 site spread over approximately 200 km reef. And we have 3 habitats at each location, SLP, BR and LGN.</a:t>
            </a:r>
          </a:p>
          <a:p>
            <a:pPr eaLnBrk="1" hangingPunct="1">
              <a:spcBef>
                <a:spcPct val="0"/>
              </a:spcBef>
            </a:pPr>
            <a:endParaRPr lang="en-AU" baseline="0" dirty="0" smtClean="0">
              <a:latin typeface="Arial" charset="0"/>
              <a:cs typeface="Arial" charset="0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C69E8A-ABAE-40AA-8174-89BEB009FF63}" type="slidenum">
              <a:rPr lang="en-AU" smtClean="0"/>
              <a:pPr/>
              <a:t>8</a:t>
            </a:fld>
            <a:endParaRPr lang="en-A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6125"/>
            <a:ext cx="4967287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pitchFamily="34" charset="0"/>
                <a:cs typeface="Arial" pitchFamily="34" charset="0"/>
              </a:rPr>
              <a:t>So t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he first thing we did was</a:t>
            </a:r>
            <a:r>
              <a:rPr lang="en-AU" baseline="0" dirty="0" smtClean="0">
                <a:latin typeface="Arial" pitchFamily="34" charset="0"/>
                <a:cs typeface="Arial" pitchFamily="34" charset="0"/>
              </a:rPr>
              <a:t> to look at coral cover </a:t>
            </a:r>
            <a:r>
              <a:rPr lang="en-AU" baseline="0" dirty="0" err="1" smtClean="0">
                <a:latin typeface="Arial" pitchFamily="34" charset="0"/>
                <a:cs typeface="Arial" pitchFamily="34" charset="0"/>
              </a:rPr>
              <a:t>vs</a:t>
            </a:r>
            <a:r>
              <a:rPr lang="en-AU" baseline="0" dirty="0" smtClean="0">
                <a:latin typeface="Arial" pitchFamily="34" charset="0"/>
                <a:cs typeface="Arial" pitchFamily="34" charset="0"/>
              </a:rPr>
              <a:t> ma cover. This to see what the relationship between these alternative organisms look like in case there would be a loss of coral.</a:t>
            </a:r>
          </a:p>
          <a:p>
            <a:pPr eaLnBrk="1" hangingPunct="1">
              <a:spcBef>
                <a:spcPct val="0"/>
              </a:spcBef>
            </a:pPr>
            <a:endParaRPr lang="en-AU" baseline="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pitchFamily="34" charset="0"/>
                <a:cs typeface="Arial" pitchFamily="34" charset="0"/>
              </a:rPr>
              <a:t>Present fig.</a:t>
            </a:r>
            <a:endParaRPr lang="en-AU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AU" dirty="0" smtClean="0">
              <a:latin typeface="Arial" pitchFamily="34" charset="0"/>
              <a:cs typeface="Arial" pitchFamily="34" charset="0"/>
            </a:endParaRPr>
          </a:p>
          <a:p>
            <a:r>
              <a:rPr lang="en-AU" dirty="0" smtClean="0">
                <a:latin typeface="Arial" pitchFamily="34" charset="0"/>
                <a:cs typeface="Arial" pitchFamily="34" charset="0"/>
              </a:rPr>
              <a:t>So what we</a:t>
            </a:r>
            <a:r>
              <a:rPr lang="en-AU" baseline="0" dirty="0" smtClean="0">
                <a:latin typeface="Arial" pitchFamily="34" charset="0"/>
                <a:cs typeface="Arial" pitchFamily="34" charset="0"/>
              </a:rPr>
              <a:t> are finding is that where there is lots of coral we have less ma. This is expected. </a:t>
            </a:r>
          </a:p>
          <a:p>
            <a:r>
              <a:rPr lang="en-AU" baseline="0" dirty="0" smtClean="0">
                <a:latin typeface="Arial" pitchFamily="34" charset="0"/>
                <a:cs typeface="Arial" pitchFamily="34" charset="0"/>
              </a:rPr>
              <a:t>However, what is i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nteresting is the amount of algae found in the lagoon</a:t>
            </a:r>
            <a:r>
              <a:rPr lang="en-AU" i="1" dirty="0">
                <a:latin typeface="Arial" pitchFamily="34" charset="0"/>
                <a:cs typeface="Arial" pitchFamily="34" charset="0"/>
              </a:rPr>
              <a:t> (seasonal </a:t>
            </a:r>
            <a:r>
              <a:rPr lang="en-AU" i="1" dirty="0" err="1">
                <a:latin typeface="Arial" pitchFamily="34" charset="0"/>
                <a:cs typeface="Arial" pitchFamily="34" charset="0"/>
              </a:rPr>
              <a:t>sargassum</a:t>
            </a:r>
            <a:r>
              <a:rPr lang="en-AU" i="1" dirty="0">
                <a:latin typeface="Arial" pitchFamily="34" charset="0"/>
                <a:cs typeface="Arial" pitchFamily="34" charset="0"/>
              </a:rPr>
              <a:t> at </a:t>
            </a:r>
            <a:r>
              <a:rPr lang="en-AU" i="1" dirty="0" smtClean="0">
                <a:latin typeface="Arial" pitchFamily="34" charset="0"/>
                <a:cs typeface="Arial" pitchFamily="34" charset="0"/>
              </a:rPr>
              <a:t>a height </a:t>
            </a:r>
            <a:r>
              <a:rPr lang="en-AU" i="1" dirty="0">
                <a:latin typeface="Arial" pitchFamily="34" charset="0"/>
                <a:cs typeface="Arial" pitchFamily="34" charset="0"/>
              </a:rPr>
              <a:t>of </a:t>
            </a:r>
            <a:r>
              <a:rPr lang="en-AU" i="1" dirty="0" smtClean="0">
                <a:latin typeface="Arial" pitchFamily="34" charset="0"/>
                <a:cs typeface="Arial" pitchFamily="34" charset="0"/>
              </a:rPr>
              <a:t>1.5m, </a:t>
            </a:r>
            <a:r>
              <a:rPr lang="en-AU" i="1" dirty="0">
                <a:latin typeface="Arial" pitchFamily="34" charset="0"/>
                <a:cs typeface="Arial" pitchFamily="34" charset="0"/>
              </a:rPr>
              <a:t>each year covering </a:t>
            </a:r>
            <a:r>
              <a:rPr lang="en-AU" i="1" dirty="0" smtClean="0">
                <a:latin typeface="Arial" pitchFamily="34" charset="0"/>
                <a:cs typeface="Arial" pitchFamily="34" charset="0"/>
              </a:rPr>
              <a:t>22,000ha)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. This is not what we are used to see in healthy systems. </a:t>
            </a:r>
            <a:endParaRPr lang="en-AU" dirty="0" smtClean="0">
              <a:effectLst/>
              <a:latin typeface="Arial" pitchFamily="34" charset="0"/>
              <a:cs typeface="Arial" pitchFamily="34" charset="0"/>
            </a:endParaRPr>
          </a:p>
          <a:p>
            <a:endParaRPr lang="en-AU" i="1" dirty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So is this cross-shelf</a:t>
            </a:r>
            <a:r>
              <a:rPr lang="en-AU" baseline="0" dirty="0" smtClean="0">
                <a:latin typeface="Arial" pitchFamily="34" charset="0"/>
                <a:cs typeface="Arial" pitchFamily="34" charset="0"/>
              </a:rPr>
              <a:t> pattern the result of a shortage of herbivores? So lets look at the herbivorous fish.</a:t>
            </a: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C649FC7-440B-4132-A7FF-723066C60578}" type="slidenum">
              <a:rPr lang="en-AU" smtClean="0"/>
              <a:pPr/>
              <a:t>9</a:t>
            </a:fld>
            <a:endParaRPr lang="en-A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6125"/>
            <a:ext cx="4967287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 dirty="0" smtClean="0">
                <a:latin typeface="Arial" charset="0"/>
                <a:cs typeface="Arial" charset="0"/>
              </a:rPr>
              <a:t>So </a:t>
            </a:r>
            <a:r>
              <a:rPr lang="en-AU" baseline="0" dirty="0" smtClean="0">
                <a:latin typeface="Arial" charset="0"/>
                <a:cs typeface="Arial" charset="0"/>
              </a:rPr>
              <a:t>looking at this scale of functionality, these </a:t>
            </a:r>
            <a:r>
              <a:rPr lang="en-AU" baseline="0" dirty="0" err="1" smtClean="0">
                <a:latin typeface="Arial" charset="0"/>
                <a:cs typeface="Arial" charset="0"/>
              </a:rPr>
              <a:t>fg</a:t>
            </a:r>
            <a:r>
              <a:rPr lang="en-AU" baseline="0" dirty="0" smtClean="0">
                <a:latin typeface="Arial" charset="0"/>
                <a:cs typeface="Arial" charset="0"/>
              </a:rPr>
              <a:t> look ok with grazers looking real </a:t>
            </a:r>
            <a:r>
              <a:rPr lang="en-AU" baseline="0" dirty="0" smtClean="0">
                <a:latin typeface="Arial" charset="0"/>
                <a:cs typeface="Arial" charset="0"/>
              </a:rPr>
              <a:t>strong. We can also see that browsers are happy to inhabit habitats with more ma, suggesting that it is not a lack of browsers that are resulting in high biomass of ma in </a:t>
            </a:r>
            <a:r>
              <a:rPr lang="en-AU" baseline="0" dirty="0" err="1" smtClean="0">
                <a:latin typeface="Arial" charset="0"/>
                <a:cs typeface="Arial" charset="0"/>
              </a:rPr>
              <a:t>lgn</a:t>
            </a:r>
            <a:r>
              <a:rPr lang="en-AU" baseline="0" dirty="0" smtClean="0">
                <a:latin typeface="Arial" charset="0"/>
                <a:cs typeface="Arial" charset="0"/>
              </a:rPr>
              <a:t>.</a:t>
            </a:r>
            <a:endParaRPr lang="en-AU" baseline="0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endParaRPr lang="en-AU" baseline="0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But using this scale only to look at the status of a pop is not very informative</a:t>
            </a:r>
          </a:p>
          <a:p>
            <a:pPr eaLnBrk="1" hangingPunct="1">
              <a:spcBef>
                <a:spcPct val="0"/>
              </a:spcBef>
            </a:pPr>
            <a:endParaRPr lang="en-AU" baseline="0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Instead we need to know what the internal structure of each of these </a:t>
            </a:r>
            <a:r>
              <a:rPr lang="en-AU" baseline="0" dirty="0" err="1" smtClean="0">
                <a:latin typeface="Arial" charset="0"/>
                <a:cs typeface="Arial" charset="0"/>
              </a:rPr>
              <a:t>fg</a:t>
            </a:r>
            <a:r>
              <a:rPr lang="en-AU" baseline="0" dirty="0" smtClean="0">
                <a:latin typeface="Arial" charset="0"/>
                <a:cs typeface="Arial" charset="0"/>
              </a:rPr>
              <a:t> look like in terms of functional redundancy and functional diversity?</a:t>
            </a:r>
          </a:p>
          <a:p>
            <a:pPr eaLnBrk="1" hangingPunct="1">
              <a:spcBef>
                <a:spcPct val="0"/>
              </a:spcBef>
            </a:pPr>
            <a:endParaRPr lang="en-AU" dirty="0" smtClean="0">
              <a:latin typeface="Arial" charset="0"/>
              <a:cs typeface="Arial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5091074-A00C-445C-AD1D-B48FFBA90CE7}" type="slidenum">
              <a:rPr lang="en-AU" smtClean="0"/>
              <a:pPr/>
              <a:t>10</a:t>
            </a:fld>
            <a:endParaRPr lang="en-A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6125"/>
            <a:ext cx="4967287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Here are two examples: </a:t>
            </a:r>
          </a:p>
          <a:p>
            <a:pPr eaLnBrk="1" hangingPunct="1">
              <a:spcBef>
                <a:spcPct val="0"/>
              </a:spcBef>
            </a:pPr>
            <a:endParaRPr lang="en-AU" baseline="0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Describe fig</a:t>
            </a:r>
          </a:p>
          <a:p>
            <a:pPr eaLnBrk="1" hangingPunct="1">
              <a:spcBef>
                <a:spcPct val="0"/>
              </a:spcBef>
            </a:pPr>
            <a:endParaRPr lang="en-AU" baseline="0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Excavators: </a:t>
            </a:r>
            <a:r>
              <a:rPr lang="en-AU" baseline="0" dirty="0" smtClean="0">
                <a:latin typeface="Arial" charset="0"/>
                <a:cs typeface="Arial" charset="0"/>
              </a:rPr>
              <a:t>NR </a:t>
            </a:r>
            <a:r>
              <a:rPr lang="en-AU" baseline="0" dirty="0" smtClean="0">
                <a:latin typeface="Arial" charset="0"/>
                <a:cs typeface="Arial" charset="0"/>
              </a:rPr>
              <a:t>only have 2 </a:t>
            </a:r>
            <a:r>
              <a:rPr lang="en-AU" baseline="0" dirty="0" smtClean="0">
                <a:latin typeface="Arial" charset="0"/>
                <a:cs typeface="Arial" charset="0"/>
              </a:rPr>
              <a:t>species. They </a:t>
            </a:r>
            <a:r>
              <a:rPr lang="en-AU" baseline="0" dirty="0" smtClean="0">
                <a:latin typeface="Arial" charset="0"/>
                <a:cs typeface="Arial" charset="0"/>
              </a:rPr>
              <a:t>belong to the same genus, therefore have the same role and are likely to respond to a disturbance in a similar manner. Further, this group is </a:t>
            </a:r>
            <a:r>
              <a:rPr lang="en-AU" baseline="0" dirty="0" smtClean="0">
                <a:latin typeface="Arial" charset="0"/>
                <a:cs typeface="Arial" charset="0"/>
              </a:rPr>
              <a:t>strongly dominated </a:t>
            </a:r>
            <a:r>
              <a:rPr lang="en-AU" baseline="0" dirty="0" smtClean="0">
                <a:latin typeface="Arial" charset="0"/>
                <a:cs typeface="Arial" charset="0"/>
              </a:rPr>
              <a:t>by one of these species. This doesn’t leave much buffering in case this species would be negatively affected by a disturbance.</a:t>
            </a:r>
          </a:p>
          <a:p>
            <a:pPr eaLnBrk="1" hangingPunct="1">
              <a:spcBef>
                <a:spcPct val="0"/>
              </a:spcBef>
            </a:pPr>
            <a:endParaRPr lang="en-AU" baseline="0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In contrast Grazers has: plenty of species and </a:t>
            </a:r>
            <a:r>
              <a:rPr lang="en-AU" baseline="0" dirty="0" smtClean="0">
                <a:latin typeface="Arial" charset="0"/>
                <a:cs typeface="Arial" charset="0"/>
              </a:rPr>
              <a:t>genera. They have the different roles and are likely to respond to a disturbance in a different manner. Therefore the buffer to compensate for the potential loss of a dominant </a:t>
            </a:r>
            <a:r>
              <a:rPr lang="en-AU" baseline="0" dirty="0" err="1" smtClean="0">
                <a:latin typeface="Arial" charset="0"/>
                <a:cs typeface="Arial" charset="0"/>
              </a:rPr>
              <a:t>sp</a:t>
            </a:r>
            <a:r>
              <a:rPr lang="en-AU" baseline="0" dirty="0" smtClean="0">
                <a:latin typeface="Arial" charset="0"/>
                <a:cs typeface="Arial" charset="0"/>
              </a:rPr>
              <a:t> is larger.</a:t>
            </a:r>
            <a:endParaRPr lang="en-AU" baseline="0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endParaRPr lang="en-AU" baseline="0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So what this shows us is that a fine scale approach is very important to get </a:t>
            </a:r>
            <a:r>
              <a:rPr lang="en-AU" baseline="0" dirty="0" smtClean="0">
                <a:latin typeface="Arial" charset="0"/>
                <a:cs typeface="Arial" charset="0"/>
              </a:rPr>
              <a:t>a more complete </a:t>
            </a:r>
            <a:r>
              <a:rPr lang="en-AU" baseline="0" dirty="0" smtClean="0">
                <a:latin typeface="Arial" charset="0"/>
                <a:cs typeface="Arial" charset="0"/>
              </a:rPr>
              <a:t>picture of the status of a process</a:t>
            </a:r>
            <a:r>
              <a:rPr lang="en-AU" baseline="0" dirty="0" smtClean="0">
                <a:latin typeface="Arial" charset="0"/>
                <a:cs typeface="Arial" charset="0"/>
              </a:rPr>
              <a:t>. Using this approach we see that </a:t>
            </a:r>
            <a:r>
              <a:rPr lang="en-AU" baseline="0" dirty="0" smtClean="0">
                <a:latin typeface="Arial" charset="0"/>
                <a:cs typeface="Arial" charset="0"/>
              </a:rPr>
              <a:t>excavators </a:t>
            </a:r>
            <a:r>
              <a:rPr lang="en-AU" baseline="0" dirty="0" smtClean="0">
                <a:latin typeface="Arial" charset="0"/>
                <a:cs typeface="Arial" charset="0"/>
              </a:rPr>
              <a:t>signal vulnerability </a:t>
            </a:r>
            <a:r>
              <a:rPr lang="en-AU" baseline="0" dirty="0" smtClean="0">
                <a:latin typeface="Arial" charset="0"/>
                <a:cs typeface="Arial" charset="0"/>
              </a:rPr>
              <a:t>especially if C. </a:t>
            </a:r>
            <a:r>
              <a:rPr lang="en-AU" baseline="0" dirty="0" err="1" smtClean="0">
                <a:latin typeface="Arial" charset="0"/>
                <a:cs typeface="Arial" charset="0"/>
              </a:rPr>
              <a:t>sordidus</a:t>
            </a:r>
            <a:r>
              <a:rPr lang="en-AU" baseline="0" dirty="0" smtClean="0">
                <a:latin typeface="Arial" charset="0"/>
                <a:cs typeface="Arial" charset="0"/>
              </a:rPr>
              <a:t> would reduce in numbers. </a:t>
            </a:r>
          </a:p>
          <a:p>
            <a:pPr eaLnBrk="1" hangingPunct="1">
              <a:spcBef>
                <a:spcPct val="0"/>
              </a:spcBef>
            </a:pPr>
            <a:endParaRPr lang="en-AU" baseline="0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charset="0"/>
                <a:cs typeface="Arial" charset="0"/>
              </a:rPr>
              <a:t>So this leads us to the next part of this talk, is there a buffering capacity among other organisms for this </a:t>
            </a:r>
            <a:r>
              <a:rPr lang="en-AU" baseline="0" dirty="0" err="1" smtClean="0">
                <a:latin typeface="Arial" charset="0"/>
                <a:cs typeface="Arial" charset="0"/>
              </a:rPr>
              <a:t>fg</a:t>
            </a:r>
            <a:r>
              <a:rPr lang="en-AU" baseline="0" dirty="0" smtClean="0">
                <a:latin typeface="Arial" charset="0"/>
                <a:cs typeface="Arial" charset="0"/>
              </a:rPr>
              <a:t>?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745EBC1-BED0-4476-8291-03B022EB6377}" type="slidenum">
              <a:rPr lang="en-AU" smtClean="0"/>
              <a:pPr/>
              <a:t>11</a:t>
            </a:fld>
            <a:endParaRPr lang="en-A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6125"/>
            <a:ext cx="4967287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AU" dirty="0">
                <a:latin typeface="Arial" pitchFamily="34" charset="0"/>
                <a:cs typeface="Arial" pitchFamily="34" charset="0"/>
              </a:rPr>
              <a:t>One of these organisms are herbivorous sea urchins. The dominant one on NR, Echinometra mathaei, not only feed on algae but also contribute to </a:t>
            </a:r>
            <a:r>
              <a:rPr lang="en-AU" dirty="0" err="1">
                <a:latin typeface="Arial" pitchFamily="34" charset="0"/>
                <a:cs typeface="Arial" pitchFamily="34" charset="0"/>
              </a:rPr>
              <a:t>bioerosion</a:t>
            </a:r>
            <a:r>
              <a:rPr lang="en-AU" dirty="0">
                <a:latin typeface="Arial" pitchFamily="34" charset="0"/>
                <a:cs typeface="Arial" pitchFamily="34" charset="0"/>
              </a:rPr>
              <a:t>. So 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its function is </a:t>
            </a:r>
            <a:r>
              <a:rPr lang="en-AU" dirty="0">
                <a:latin typeface="Arial" pitchFamily="34" charset="0"/>
                <a:cs typeface="Arial" pitchFamily="34" charset="0"/>
              </a:rPr>
              <a:t>similar 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that</a:t>
            </a:r>
            <a:r>
              <a:rPr lang="en-AU" baseline="0" dirty="0" smtClean="0">
                <a:latin typeface="Arial" pitchFamily="34" charset="0"/>
                <a:cs typeface="Arial" pitchFamily="34" charset="0"/>
              </a:rPr>
              <a:t> of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AU" dirty="0">
                <a:latin typeface="Arial" pitchFamily="34" charset="0"/>
                <a:cs typeface="Arial" pitchFamily="34" charset="0"/>
              </a:rPr>
              <a:t>to excavating fishes.</a:t>
            </a:r>
          </a:p>
          <a:p>
            <a:pPr eaLnBrk="1" hangingPunct="1">
              <a:spcBef>
                <a:spcPct val="0"/>
              </a:spcBef>
            </a:pPr>
            <a:endParaRPr lang="en-AU" dirty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dirty="0">
                <a:latin typeface="Arial" pitchFamily="34" charset="0"/>
                <a:cs typeface="Arial" pitchFamily="34" charset="0"/>
              </a:rPr>
              <a:t>So we looked at their distribution and compared their abundance with excavators.</a:t>
            </a:r>
          </a:p>
          <a:p>
            <a:pPr eaLnBrk="1" hangingPunct="1">
              <a:spcBef>
                <a:spcPct val="0"/>
              </a:spcBef>
            </a:pPr>
            <a:endParaRPr lang="en-AU" dirty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dirty="0">
                <a:latin typeface="Arial" pitchFamily="34" charset="0"/>
                <a:cs typeface="Arial" pitchFamily="34" charset="0"/>
              </a:rPr>
              <a:t>Lots urchins on the slope compared to the other habitats but also compared to fish. And this is interesting. But lets ignore that for a bit and concentrate on function, bioerosion. And what we can see here is that despite huge variations in density on the slope they contribute to a similar amount of bioerosion.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A3ABD6-2DF3-4073-981C-1A0AEA7E7B5D}" type="slidenum">
              <a:rPr lang="en-AU" smtClean="0"/>
              <a:pPr/>
              <a:t>12</a:t>
            </a:fld>
            <a:endParaRPr lang="en-A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6125"/>
            <a:ext cx="4967287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AU" dirty="0">
                <a:latin typeface="Arial" pitchFamily="34" charset="0"/>
                <a:cs typeface="Arial" pitchFamily="34" charset="0"/>
              </a:rPr>
              <a:t>So this shows us that urchins have a very important role on NR.</a:t>
            </a:r>
          </a:p>
          <a:p>
            <a:pPr eaLnBrk="1" hangingPunct="1">
              <a:spcBef>
                <a:spcPct val="0"/>
              </a:spcBef>
            </a:pPr>
            <a:endParaRPr lang="en-AU" dirty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dirty="0">
                <a:latin typeface="Arial" pitchFamily="34" charset="0"/>
                <a:cs typeface="Arial" pitchFamily="34" charset="0"/>
              </a:rPr>
              <a:t>So what is driving these patterns? Lack of predators?</a:t>
            </a:r>
          </a:p>
          <a:p>
            <a:pPr eaLnBrk="1" hangingPunct="1">
              <a:spcBef>
                <a:spcPct val="0"/>
              </a:spcBef>
            </a:pPr>
            <a:endParaRPr lang="en-AU" dirty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dirty="0">
                <a:latin typeface="Arial" pitchFamily="34" charset="0"/>
                <a:cs typeface="Arial" pitchFamily="34" charset="0"/>
              </a:rPr>
              <a:t>Urchins in too many numbers are linked to reef degradation and often overfishing of key predators. So lets 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id urchin predators on NR and </a:t>
            </a:r>
            <a:r>
              <a:rPr lang="en-AU" dirty="0">
                <a:latin typeface="Arial" pitchFamily="34" charset="0"/>
                <a:cs typeface="Arial" pitchFamily="34" charset="0"/>
              </a:rPr>
              <a:t>look at 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their distribution.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A3ABD6-2DF3-4073-981C-1A0AEA7E7B5D}" type="slidenum">
              <a:rPr lang="en-AU" smtClean="0"/>
              <a:pPr/>
              <a:t>13</a:t>
            </a:fld>
            <a:endParaRPr lang="en-A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6125"/>
            <a:ext cx="4967287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pitchFamily="34" charset="0"/>
                <a:cs typeface="Arial" pitchFamily="34" charset="0"/>
              </a:rPr>
              <a:t>We tethered urchins (E. mathaei) non-intrusively by tying them to a dive weight using fishing line. We then recorded number of predation events on video.  </a:t>
            </a: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pitchFamily="34" charset="0"/>
                <a:cs typeface="Arial" pitchFamily="34" charset="0"/>
              </a:rPr>
              <a:t>And found that the main predator on NR is different from what has been reported from other parts of the world (such as the GBR and East Africa). </a:t>
            </a:r>
          </a:p>
          <a:p>
            <a:pPr eaLnBrk="1" hangingPunct="1">
              <a:spcBef>
                <a:spcPct val="0"/>
              </a:spcBef>
            </a:pPr>
            <a:endParaRPr lang="en-AU" baseline="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pitchFamily="34" charset="0"/>
                <a:cs typeface="Arial" pitchFamily="34" charset="0"/>
              </a:rPr>
              <a:t>In those locations, balistids (triggerfish) are the dominant predator while on NR we are finding that </a:t>
            </a:r>
            <a:r>
              <a:rPr lang="en-AU" baseline="0" dirty="0" err="1" smtClean="0">
                <a:latin typeface="Arial" pitchFamily="34" charset="0"/>
                <a:cs typeface="Arial" pitchFamily="34" charset="0"/>
              </a:rPr>
              <a:t>Labrids</a:t>
            </a:r>
            <a:r>
              <a:rPr lang="en-AU" baseline="0" dirty="0" smtClean="0">
                <a:latin typeface="Arial" pitchFamily="34" charset="0"/>
                <a:cs typeface="Arial" pitchFamily="34" charset="0"/>
              </a:rPr>
              <a:t> (wrasses) appear to be the main predator.</a:t>
            </a:r>
          </a:p>
          <a:p>
            <a:pPr eaLnBrk="1" hangingPunct="1">
              <a:spcBef>
                <a:spcPct val="0"/>
              </a:spcBef>
            </a:pPr>
            <a:endParaRPr lang="en-AU" baseline="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pitchFamily="34" charset="0"/>
                <a:cs typeface="Arial" pitchFamily="34" charset="0"/>
              </a:rPr>
              <a:t>Two species stood out in our tethering experiment, C. </a:t>
            </a:r>
            <a:r>
              <a:rPr lang="en-AU" baseline="0" dirty="0" err="1" smtClean="0">
                <a:latin typeface="Arial" pitchFamily="34" charset="0"/>
                <a:cs typeface="Arial" pitchFamily="34" charset="0"/>
              </a:rPr>
              <a:t>aygula</a:t>
            </a:r>
            <a:r>
              <a:rPr lang="en-AU" baseline="0" dirty="0" smtClean="0">
                <a:latin typeface="Arial" pitchFamily="34" charset="0"/>
                <a:cs typeface="Arial" pitchFamily="34" charset="0"/>
              </a:rPr>
              <a:t> and C. rubescens (show picture). C. rubescens is highly sought after fish in terms of recreational fishing and endemic to WA.</a:t>
            </a:r>
          </a:p>
          <a:p>
            <a:pPr eaLnBrk="1" hangingPunct="1">
              <a:spcBef>
                <a:spcPct val="0"/>
              </a:spcBef>
            </a:pPr>
            <a:endParaRPr lang="en-AU" baseline="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baseline="0" dirty="0" smtClean="0">
                <a:latin typeface="Arial" pitchFamily="34" charset="0"/>
                <a:cs typeface="Arial" pitchFamily="34" charset="0"/>
              </a:rPr>
              <a:t>This shows that we have identified a urchin species with a similar function to excavating herb but which tend to be sensitive to top-down control. So lets have a look at the predatory distribution.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A8DA5C-4C8B-45E1-8010-E2ABD424EB93}" type="slidenum">
              <a:rPr lang="en-AU" smtClean="0"/>
              <a:pPr/>
              <a:t>14</a:t>
            </a:fld>
            <a:endParaRPr lang="en-A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6125"/>
            <a:ext cx="4967287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AU" dirty="0">
                <a:latin typeface="Arial" pitchFamily="34" charset="0"/>
                <a:cs typeface="Arial" pitchFamily="34" charset="0"/>
              </a:rPr>
              <a:t>Density of the 4 main predatory families.</a:t>
            </a:r>
          </a:p>
          <a:p>
            <a:pPr eaLnBrk="1" hangingPunct="1">
              <a:spcBef>
                <a:spcPct val="0"/>
              </a:spcBef>
            </a:pPr>
            <a:endParaRPr lang="en-AU" dirty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dirty="0">
                <a:latin typeface="Arial" pitchFamily="34" charset="0"/>
                <a:cs typeface="Arial" pitchFamily="34" charset="0"/>
              </a:rPr>
              <a:t>So what we see here is that the distribution of predators is not very different across habitats. </a:t>
            </a:r>
            <a:endParaRPr lang="en-AU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AU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We have more predators on the slope where</a:t>
            </a:r>
            <a:r>
              <a:rPr lang="en-AU" baseline="0" dirty="0" smtClean="0">
                <a:latin typeface="Arial" pitchFamily="34" charset="0"/>
                <a:cs typeface="Arial" pitchFamily="34" charset="0"/>
              </a:rPr>
              <a:t> we have more urchins.</a:t>
            </a:r>
            <a:endParaRPr lang="en-AU" dirty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AU" dirty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dirty="0">
                <a:latin typeface="Arial" pitchFamily="34" charset="0"/>
                <a:cs typeface="Arial" pitchFamily="34" charset="0"/>
              </a:rPr>
              <a:t>So it appears that it is not a lack of predators that are driving the cross shelf urchin 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pattern. However,</a:t>
            </a:r>
            <a:r>
              <a:rPr lang="en-AU" baseline="0" dirty="0" smtClean="0">
                <a:latin typeface="Arial" pitchFamily="34" charset="0"/>
                <a:cs typeface="Arial" pitchFamily="34" charset="0"/>
              </a:rPr>
              <a:t> the internal structure of the </a:t>
            </a:r>
            <a:r>
              <a:rPr lang="en-AU" baseline="0" dirty="0" err="1" smtClean="0">
                <a:latin typeface="Arial" pitchFamily="34" charset="0"/>
                <a:cs typeface="Arial" pitchFamily="34" charset="0"/>
              </a:rPr>
              <a:t>balistid</a:t>
            </a:r>
            <a:r>
              <a:rPr lang="en-AU" baseline="0" dirty="0" smtClean="0">
                <a:latin typeface="Arial" pitchFamily="34" charset="0"/>
                <a:cs typeface="Arial" pitchFamily="34" charset="0"/>
              </a:rPr>
              <a:t> group reveals an 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overall </a:t>
            </a:r>
            <a:r>
              <a:rPr lang="en-AU" dirty="0">
                <a:latin typeface="Arial" pitchFamily="34" charset="0"/>
                <a:cs typeface="Arial" pitchFamily="34" charset="0"/>
              </a:rPr>
              <a:t>lack of large well known </a:t>
            </a:r>
            <a:r>
              <a:rPr lang="en-AU" dirty="0" err="1">
                <a:latin typeface="Arial" pitchFamily="34" charset="0"/>
                <a:cs typeface="Arial" pitchFamily="34" charset="0"/>
              </a:rPr>
              <a:t>balistid</a:t>
            </a:r>
            <a:r>
              <a:rPr lang="en-AU" dirty="0">
                <a:latin typeface="Arial" pitchFamily="34" charset="0"/>
                <a:cs typeface="Arial" pitchFamily="34" charset="0"/>
              </a:rPr>
              <a:t> predators. </a:t>
            </a:r>
            <a:endParaRPr lang="en-A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A3ABD6-2DF3-4073-981C-1A0AEA7E7B5D}" type="slidenum">
              <a:rPr lang="en-AU" smtClean="0"/>
              <a:pPr/>
              <a:t>15</a:t>
            </a:fld>
            <a:endParaRPr lang="en-A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6125"/>
            <a:ext cx="4967287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SzPct val="60000"/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We are finding that macroalgae is abundant in the lagoon, despite no apparent lack of herbivores</a:t>
            </a:r>
          </a:p>
          <a:p>
            <a:pPr>
              <a:buSzPct val="60000"/>
              <a:buFont typeface="Wingdings" pitchFamily="2" charset="2"/>
              <a:buNone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SzPct val="60000"/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Further we are finding that urchins are abundant on the slope despite no lack of predators. However there appears to be a lack of large balistids.</a:t>
            </a:r>
          </a:p>
          <a:p>
            <a:pPr>
              <a:buSzPct val="60000"/>
              <a:buFont typeface="Wingdings" pitchFamily="2" charset="2"/>
              <a:buNone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SzPct val="60000"/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Urchins and macroalgae often considered to be signs of degradation - here they appear to not be despite their very high abundance.</a:t>
            </a:r>
          </a:p>
          <a:p>
            <a:pPr>
              <a:buSzPct val="60000"/>
              <a:buFont typeface="Wingdings" pitchFamily="2" charset="2"/>
              <a:buNone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SzPct val="60000"/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NR appears to be functionally distinct to other reef systems.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A3ABD6-2DF3-4073-981C-1A0AEA7E7B5D}" type="slidenum">
              <a:rPr lang="en-AU" smtClean="0"/>
              <a:pPr/>
              <a:t>16</a:t>
            </a:fld>
            <a:endParaRPr lang="en-A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6125"/>
            <a:ext cx="4967287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AU" dirty="0" smtClean="0"/>
              <a:t>Thank you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472B5B0-9928-49A4-9767-F9505BEF2998}" type="slidenum">
              <a:rPr lang="en-AU" smtClean="0"/>
              <a:pPr/>
              <a:t>17</a:t>
            </a:fld>
            <a:endParaRPr lang="en-A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55D79-34AA-4497-8357-435CA6617412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0976-C65C-4F14-843B-D7349314AFE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5830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55D79-34AA-4497-8357-435CA6617412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0976-C65C-4F14-843B-D7349314AFE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14195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55D79-34AA-4497-8357-435CA6617412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0976-C65C-4F14-843B-D7349314AFE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7219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55D79-34AA-4497-8357-435CA6617412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0976-C65C-4F14-843B-D7349314AFE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7390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55D79-34AA-4497-8357-435CA6617412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0976-C65C-4F14-843B-D7349314AFE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6651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55D79-34AA-4497-8357-435CA6617412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0976-C65C-4F14-843B-D7349314AFE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53679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55D79-34AA-4497-8357-435CA6617412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0976-C65C-4F14-843B-D7349314AFE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47255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55D79-34AA-4497-8357-435CA6617412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0976-C65C-4F14-843B-D7349314AFE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3761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55D79-34AA-4497-8357-435CA6617412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0976-C65C-4F14-843B-D7349314AFE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6727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55D79-34AA-4497-8357-435CA6617412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0976-C65C-4F14-843B-D7349314AFE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80748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55D79-34AA-4497-8357-435CA6617412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0976-C65C-4F14-843B-D7349314AFE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5376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55D79-34AA-4497-8357-435CA6617412}" type="datetimeFigureOut">
              <a:rPr lang="en-AU" smtClean="0"/>
              <a:t>6/07/2012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70976-C65C-4F14-843B-D7349314AFE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2049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notesSlide" Target="../notesSlides/notesSlide11.xml"/><Relationship Id="rId7" Type="http://schemas.openxmlformats.org/officeDocument/2006/relationships/chart" Target="../charts/chart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Relationship Id="rId9" Type="http://schemas.openxmlformats.org/officeDocument/2006/relationships/chart" Target="../charts/chart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.jpg"/><Relationship Id="rId5" Type="http://schemas.openxmlformats.org/officeDocument/2006/relationships/chart" Target="../charts/chart11.xml"/><Relationship Id="rId4" Type="http://schemas.openxmlformats.org/officeDocument/2006/relationships/chart" Target="../charts/chart10.xml"/><Relationship Id="rId9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6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27.jpeg"/><Relationship Id="rId10" Type="http://schemas.openxmlformats.org/officeDocument/2006/relationships/image" Target="../media/image29.jpeg"/><Relationship Id="rId4" Type="http://schemas.microsoft.com/office/2007/relationships/hdphoto" Target="../media/hdphoto1.wdp"/><Relationship Id="rId9" Type="http://schemas.openxmlformats.org/officeDocument/2006/relationships/chart" Target="../charts/char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Tit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501650" y="1536700"/>
            <a:ext cx="788828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-1" charset="0"/>
                <a:ea typeface="ＭＳ Ｐゴシック" pitchFamily="-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-1" charset="0"/>
                <a:ea typeface="ＭＳ Ｐゴシック" pitchFamily="-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1" charset="0"/>
                <a:ea typeface="ＭＳ Ｐゴシック" pitchFamily="-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1" charset="0"/>
                <a:ea typeface="ＭＳ Ｐゴシック" pitchFamily="-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1" charset="0"/>
                <a:ea typeface="ＭＳ Ｐゴシック" pitchFamily="-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" charset="0"/>
                <a:ea typeface="ＭＳ Ｐゴシック" pitchFamily="-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" charset="0"/>
                <a:ea typeface="ＭＳ Ｐゴシック" pitchFamily="-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" charset="0"/>
                <a:ea typeface="ＭＳ Ｐゴシック" pitchFamily="-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" charset="0"/>
                <a:ea typeface="ＭＳ Ｐゴシック" pitchFamily="-1" charset="-128"/>
              </a:defRPr>
            </a:lvl9pPr>
          </a:lstStyle>
          <a:p>
            <a:pPr algn="r"/>
            <a:r>
              <a:rPr lang="en-AU" sz="32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Herbivory </a:t>
            </a:r>
            <a:r>
              <a:rPr lang="en-AU" sz="32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and sea urchin predation </a:t>
            </a:r>
            <a:endParaRPr lang="en-AU" sz="32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AU" sz="32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for </a:t>
            </a:r>
            <a:r>
              <a:rPr lang="en-AU" sz="32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ecosystem resilience</a:t>
            </a:r>
            <a:endParaRPr lang="en-US" sz="3200" dirty="0">
              <a:solidFill>
                <a:srgbClr val="00B0F0"/>
              </a:solidFill>
              <a:latin typeface="Arial" charset="0"/>
            </a:endParaRPr>
          </a:p>
        </p:txBody>
      </p:sp>
      <p:sp>
        <p:nvSpPr>
          <p:cNvPr id="2052" name="Text Box 5"/>
          <p:cNvSpPr txBox="1">
            <a:spLocks noChangeArrowheads="1"/>
          </p:cNvSpPr>
          <p:nvPr/>
        </p:nvSpPr>
        <p:spPr bwMode="auto">
          <a:xfrm>
            <a:off x="1600202" y="2665413"/>
            <a:ext cx="67738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-1" charset="0"/>
                <a:ea typeface="ＭＳ Ｐゴシック" pitchFamily="-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-1" charset="0"/>
                <a:ea typeface="ＭＳ Ｐゴシック" pitchFamily="-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1" charset="0"/>
                <a:ea typeface="ＭＳ Ｐゴシック" pitchFamily="-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1" charset="0"/>
                <a:ea typeface="ＭＳ Ｐゴシック" pitchFamily="-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1" charset="0"/>
                <a:ea typeface="ＭＳ Ｐゴシック" pitchFamily="-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" charset="0"/>
                <a:ea typeface="ＭＳ Ｐゴシック" pitchFamily="-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" charset="0"/>
                <a:ea typeface="ＭＳ Ｐゴシック" pitchFamily="-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" charset="0"/>
                <a:ea typeface="ＭＳ Ｐゴシック" pitchFamily="-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" charset="0"/>
                <a:ea typeface="ＭＳ Ｐゴシック" pitchFamily="-1" charset="-128"/>
              </a:defRPr>
            </a:lvl9pPr>
          </a:lstStyle>
          <a:p>
            <a:pPr algn="r"/>
            <a:r>
              <a:rPr lang="en-US" sz="1800" dirty="0">
                <a:solidFill>
                  <a:schemeClr val="bg1"/>
                </a:solidFill>
                <a:latin typeface="Arial" charset="0"/>
              </a:rPr>
              <a:t>By </a:t>
            </a:r>
            <a:r>
              <a:rPr lang="en-US" sz="1800" dirty="0" smtClean="0">
                <a:solidFill>
                  <a:schemeClr val="bg1"/>
                </a:solidFill>
                <a:latin typeface="Arial" charset="0"/>
              </a:rPr>
              <a:t>Charlotte Johansson, David Bellwood and Martial Depczynski</a:t>
            </a:r>
            <a:endParaRPr lang="en-US" sz="1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0" y="6093296"/>
            <a:ext cx="9144000" cy="76470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SzPct val="60000"/>
            </a:pPr>
            <a:endParaRPr lang="en-US" sz="2800">
              <a:solidFill>
                <a:srgbClr val="E87B0E"/>
              </a:solidFill>
              <a:cs typeface="Arial" charset="0"/>
            </a:endParaRPr>
          </a:p>
        </p:txBody>
      </p:sp>
      <p:pic>
        <p:nvPicPr>
          <p:cNvPr id="8" name="Picture 6" descr="aims@jcu log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6252640"/>
            <a:ext cx="1773312" cy="462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logohorizontal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3" y="6257892"/>
            <a:ext cx="2310407" cy="522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aims_gov_inline.bmp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6" y="6227593"/>
            <a:ext cx="2025253" cy="481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03613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971"/>
    </mc:Choice>
    <mc:Fallback>
      <p:transition spd="slow" advTm="2197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838200"/>
          </a:xfrm>
        </p:spPr>
        <p:txBody>
          <a:bodyPr/>
          <a:lstStyle/>
          <a:p>
            <a:pPr algn="l" eaLnBrk="1" hangingPunct="1"/>
            <a:r>
              <a:rPr lang="en-US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Introduction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4267200" cy="4217640"/>
          </a:xfrm>
        </p:spPr>
        <p:txBody>
          <a:bodyPr/>
          <a:lstStyle/>
          <a:p>
            <a:pPr eaLnBrk="1" hangingPunct="1">
              <a:buSzPct val="60000"/>
              <a:buFont typeface="Wingdings" pitchFamily="2" charset="2"/>
              <a:buChar char="§"/>
              <a:defRPr/>
            </a:pPr>
            <a:endParaRPr lang="en-US" sz="20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lvl="0" eaLnBrk="1" hangingPunct="1">
              <a:buSzPct val="60000"/>
              <a:buFont typeface="Wingdings" pitchFamily="2" charset="2"/>
              <a:buChar char="§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Coral reefs under pressure</a:t>
            </a:r>
          </a:p>
          <a:p>
            <a:pPr lvl="0" eaLnBrk="1" hangingPunct="1">
              <a:buSzPct val="60000"/>
              <a:buFont typeface="Wingdings" pitchFamily="2" charset="2"/>
              <a:buChar char="§"/>
              <a:defRPr/>
            </a:pPr>
            <a:endParaRPr lang="en-US" sz="20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lvl="0" eaLnBrk="1" hangingPunct="1">
              <a:buSzPct val="60000"/>
              <a:buFont typeface="Wingdings" pitchFamily="2" charset="2"/>
              <a:buChar char="§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Human impacts</a:t>
            </a:r>
          </a:p>
          <a:p>
            <a:pPr eaLnBrk="1" hangingPunct="1">
              <a:buSzPct val="60000"/>
              <a:buFont typeface="Wingdings" pitchFamily="2" charset="2"/>
              <a:buChar char="§"/>
              <a:defRPr/>
            </a:pPr>
            <a:endParaRPr lang="en-US" sz="20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buSzPct val="60000"/>
              <a:buFont typeface="Wingdings" pitchFamily="2" charset="2"/>
              <a:buChar char="§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Increasing disturbance to reefs</a:t>
            </a:r>
          </a:p>
          <a:p>
            <a:pPr eaLnBrk="1" hangingPunct="1">
              <a:buSzPct val="60000"/>
              <a:buFont typeface="Wingdings" pitchFamily="2" charset="2"/>
              <a:buChar char="§"/>
              <a:defRPr/>
            </a:pPr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buSzPct val="60000"/>
              <a:buFont typeface="Wingdings" pitchFamily="2" charset="2"/>
              <a:buChar char="§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Loss of vital functions (ecological roles)</a:t>
            </a:r>
          </a:p>
          <a:p>
            <a:pPr eaLnBrk="1" hangingPunct="1">
              <a:buSzPct val="60000"/>
              <a:buFont typeface="Wingdings" pitchFamily="2" charset="2"/>
              <a:buChar char="§"/>
              <a:defRPr/>
            </a:pPr>
            <a:endParaRPr lang="en-US" sz="20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buSzPct val="60000"/>
              <a:buFont typeface="Wingdings" pitchFamily="2" charset="2"/>
              <a:buChar char="§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Gradual erosion of resilience</a:t>
            </a:r>
          </a:p>
          <a:p>
            <a:pPr eaLnBrk="1" hangingPunct="1">
              <a:buSzPct val="60000"/>
              <a:buNone/>
              <a:defRPr/>
            </a:pPr>
            <a:endParaRPr lang="en-US" sz="2800" dirty="0" smtClean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eaLnBrk="1" hangingPunct="1">
              <a:buSzPct val="60000"/>
              <a:buFont typeface="Arial" charset="0"/>
              <a:buNone/>
              <a:defRPr/>
            </a:pPr>
            <a:endParaRPr lang="en-US" sz="2800" dirty="0" smtClean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90600"/>
            <a:ext cx="8077200" cy="0"/>
          </a:xfrm>
          <a:prstGeom prst="line">
            <a:avLst/>
          </a:prstGeom>
          <a:ln w="53975">
            <a:solidFill>
              <a:schemeClr val="tx1">
                <a:lumMod val="50000"/>
                <a:lumOff val="50000"/>
                <a:alpha val="90000"/>
              </a:schemeClr>
            </a:solidFill>
            <a:round/>
            <a:headEnd w="sm" len="sm"/>
            <a:tailEnd w="lg" len="lg"/>
          </a:ln>
          <a:effectLst>
            <a:outerShdw blurRad="50800" dist="38100" dir="5340000" sx="102000" sy="102000" algn="tl" rotWithShape="0">
              <a:prstClr val="black">
                <a:alpha val="2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IMG_31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61000" y="1295400"/>
            <a:ext cx="3048000" cy="22860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0" name="Picture 9" descr="IMG_3213 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61000" y="3861048"/>
            <a:ext cx="3048000" cy="22860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67421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405"/>
    </mc:Choice>
    <mc:Fallback>
      <p:transition spd="slow" advTm="20405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838200"/>
          </a:xfrm>
        </p:spPr>
        <p:txBody>
          <a:bodyPr/>
          <a:lstStyle/>
          <a:p>
            <a:pPr algn="l" eaLnBrk="1" hangingPunct="1"/>
            <a:r>
              <a:rPr lang="en-US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Introduction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776475" y="1412776"/>
            <a:ext cx="7465640" cy="2376264"/>
          </a:xfrm>
        </p:spPr>
        <p:txBody>
          <a:bodyPr/>
          <a:lstStyle/>
          <a:p>
            <a:pPr algn="ctr">
              <a:buNone/>
            </a:pPr>
            <a:r>
              <a:rPr lang="en-A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Resilience</a:t>
            </a:r>
          </a:p>
          <a:p>
            <a:pPr algn="ctr">
              <a:buNone/>
            </a:pPr>
            <a:endParaRPr lang="en-AU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n-A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“the capacity of a system to absorb disturbance and reorganize while undergoing change so as to still retain essentially the same function, structure, identity and feedbacks”</a:t>
            </a:r>
          </a:p>
          <a:p>
            <a:pPr marL="0" indent="0" algn="r">
              <a:buNone/>
            </a:pPr>
            <a:r>
              <a:rPr lang="en-A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(Walker et al 2004)</a:t>
            </a:r>
          </a:p>
          <a:p>
            <a:pPr eaLnBrk="1" hangingPunct="1">
              <a:buSzPct val="60000"/>
              <a:buNone/>
              <a:defRPr/>
            </a:pPr>
            <a:endParaRPr lang="en-US" sz="2800" spc="1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90600"/>
            <a:ext cx="8077200" cy="0"/>
          </a:xfrm>
          <a:prstGeom prst="line">
            <a:avLst/>
          </a:prstGeom>
          <a:ln w="53975">
            <a:solidFill>
              <a:schemeClr val="bg1">
                <a:lumMod val="50000"/>
                <a:alpha val="90000"/>
              </a:schemeClr>
            </a:solidFill>
            <a:round/>
            <a:headEnd w="sm" len="sm"/>
            <a:tailEnd w="lg" len="lg"/>
          </a:ln>
          <a:effectLst>
            <a:outerShdw blurRad="50800" dist="38100" dir="5340000" sx="102000" sy="102000" algn="tl" rotWithShape="0">
              <a:prstClr val="black">
                <a:alpha val="2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776475" y="4509120"/>
            <a:ext cx="7465640" cy="1133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9050" algn="ctr">
              <a:buSzPct val="60000"/>
              <a:buFont typeface="Arial" pitchFamily="34" charset="0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 understand how ecosystem processes will be affected by disturbances we need to look at the species that contribute to them and what the strength of their combined functional role is</a:t>
            </a:r>
          </a:p>
        </p:txBody>
      </p:sp>
    </p:spTree>
    <p:extLst>
      <p:ext uri="{BB962C8B-B14F-4D97-AF65-F5344CB8AC3E}">
        <p14:creationId xmlns:p14="http://schemas.microsoft.com/office/powerpoint/2010/main" val="4240279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346"/>
    </mc:Choice>
    <mc:Fallback>
      <p:transition spd="slow" advTm="26346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838200"/>
          </a:xfrm>
        </p:spPr>
        <p:txBody>
          <a:bodyPr/>
          <a:lstStyle/>
          <a:p>
            <a:pPr algn="l" eaLnBrk="1" hangingPunct="1"/>
            <a:r>
              <a:rPr lang="en-US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Introduction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5410200" cy="434340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A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Functions are;</a:t>
            </a:r>
          </a:p>
          <a:p>
            <a:pPr lvl="1">
              <a:buFont typeface="Wingdings" pitchFamily="2" charset="2"/>
              <a:buChar char="§"/>
            </a:pPr>
            <a:r>
              <a:rPr lang="en-A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Processes (feeding) – movement or storage of materials or energy (Bellwood et al 2004)</a:t>
            </a:r>
          </a:p>
          <a:p>
            <a:pPr>
              <a:buFont typeface="Wingdings" pitchFamily="2" charset="2"/>
              <a:buChar char="§"/>
            </a:pPr>
            <a:endParaRPr lang="en-AU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Functional groups;</a:t>
            </a:r>
          </a:p>
          <a:p>
            <a:pPr lvl="1">
              <a:buFont typeface="Wingdings" pitchFamily="2" charset="2"/>
              <a:buChar char="§"/>
            </a:pPr>
            <a:r>
              <a:rPr lang="en-A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collection of species that perform or influence the same function, irrespective of their taxonomic affinities (e.g. herbivores, nitrogen fixers etc) (Bellwood et al 2004)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90600"/>
            <a:ext cx="8077200" cy="0"/>
          </a:xfrm>
          <a:prstGeom prst="line">
            <a:avLst/>
          </a:prstGeom>
          <a:ln w="53975">
            <a:solidFill>
              <a:schemeClr val="bg1">
                <a:lumMod val="50000"/>
                <a:alpha val="90000"/>
              </a:schemeClr>
            </a:solidFill>
            <a:round/>
            <a:headEnd w="sm" len="sm"/>
            <a:tailEnd w="lg" len="lg"/>
          </a:ln>
          <a:effectLst>
            <a:outerShdw blurRad="50800" dist="38100" dir="5340000" sx="102000" sy="102000" algn="tl" rotWithShape="0">
              <a:prstClr val="black">
                <a:alpha val="2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1" name="Picture 6" descr="IMG_0396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988" y="1683852"/>
            <a:ext cx="2894012" cy="1979613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7" name="Picture 6" descr="M0017933 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7404" y="3893654"/>
            <a:ext cx="2895599" cy="212763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10071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308"/>
    </mc:Choice>
    <mc:Fallback>
      <p:transition spd="slow" advTm="17308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stCxn id="21" idx="2"/>
            <a:endCxn id="12" idx="0"/>
          </p:cNvCxnSpPr>
          <p:nvPr/>
        </p:nvCxnSpPr>
        <p:spPr>
          <a:xfrm flipH="1">
            <a:off x="1412723" y="2543226"/>
            <a:ext cx="2371774" cy="1965894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838200"/>
          </a:xfrm>
        </p:spPr>
        <p:txBody>
          <a:bodyPr/>
          <a:lstStyle/>
          <a:p>
            <a:pPr algn="l" eaLnBrk="1" hangingPunct="1"/>
            <a:r>
              <a:rPr lang="en-U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Introduction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1905000" y="1371600"/>
            <a:ext cx="3657600" cy="533400"/>
          </a:xfrm>
          <a:ln w="12700">
            <a:solidFill>
              <a:srgbClr val="00B0F0"/>
            </a:solidFill>
            <a:prstDash val="solid"/>
          </a:ln>
        </p:spPr>
        <p:txBody>
          <a:bodyPr anchor="ctr"/>
          <a:lstStyle/>
          <a:p>
            <a:pPr algn="ctr" eaLnBrk="1" hangingPunct="1">
              <a:buSzPct val="60000"/>
              <a:buNone/>
              <a:defRPr/>
            </a:pPr>
            <a:r>
              <a:rPr lang="en-A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 roving herbivorous groups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90600"/>
            <a:ext cx="8077200" cy="0"/>
          </a:xfrm>
          <a:prstGeom prst="line">
            <a:avLst/>
          </a:prstGeom>
          <a:ln w="53975">
            <a:solidFill>
              <a:schemeClr val="bg1">
                <a:lumMod val="50000"/>
                <a:alpha val="90000"/>
              </a:schemeClr>
            </a:solidFill>
            <a:round/>
            <a:headEnd w="sm" len="sm"/>
            <a:tailEnd w="lg" len="lg"/>
          </a:ln>
          <a:effectLst>
            <a:outerShdw blurRad="50800" dist="38100" dir="5340000" sx="102000" sy="102000" algn="tl" rotWithShape="0">
              <a:prstClr val="black">
                <a:alpha val="2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21" idx="2"/>
            <a:endCxn id="14" idx="0"/>
          </p:cNvCxnSpPr>
          <p:nvPr/>
        </p:nvCxnSpPr>
        <p:spPr>
          <a:xfrm>
            <a:off x="3784497" y="2543226"/>
            <a:ext cx="1901242" cy="1965894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" name="TextBox 9"/>
          <p:cNvSpPr txBox="1"/>
          <p:nvPr/>
        </p:nvSpPr>
        <p:spPr>
          <a:xfrm>
            <a:off x="1714480" y="3571876"/>
            <a:ext cx="1524776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Macroalgae</a:t>
            </a:r>
            <a:endParaRPr lang="en-A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 descr="Kyphosus bigibbu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4949891"/>
            <a:ext cx="1861836" cy="1214447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785788" y="4509120"/>
            <a:ext cx="12538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Browsers</a:t>
            </a:r>
            <a:endParaRPr lang="en-A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80181" y="4509120"/>
            <a:ext cx="1095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Grazers</a:t>
            </a:r>
            <a:endParaRPr lang="en-A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80445" y="450912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Scrapers</a:t>
            </a:r>
            <a:endParaRPr lang="en-A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00892" y="4509120"/>
            <a:ext cx="14526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Excavators</a:t>
            </a:r>
            <a:endParaRPr lang="en-A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15" descr="Acanthurus triostegu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43178" y="4949891"/>
            <a:ext cx="1876871" cy="121444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7" name="Picture 16" descr="Scarus rivulatus TP 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6314" y="4949893"/>
            <a:ext cx="1821670" cy="1214447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8" name="Picture 17" descr="Chlorurus microrhinos (5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58020" y="4949891"/>
            <a:ext cx="1821669" cy="1214447"/>
          </a:xfrm>
          <a:prstGeom prst="rect">
            <a:avLst/>
          </a:prstGeom>
          <a:ln>
            <a:solidFill>
              <a:srgbClr val="00B050"/>
            </a:solidFill>
          </a:ln>
        </p:spPr>
      </p:pic>
      <p:cxnSp>
        <p:nvCxnSpPr>
          <p:cNvPr id="19" name="Straight Connector 18"/>
          <p:cNvCxnSpPr>
            <a:endCxn id="13" idx="0"/>
          </p:cNvCxnSpPr>
          <p:nvPr/>
        </p:nvCxnSpPr>
        <p:spPr>
          <a:xfrm flipH="1">
            <a:off x="3627767" y="3786192"/>
            <a:ext cx="1095501" cy="722928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5" idx="0"/>
          </p:cNvCxnSpPr>
          <p:nvPr/>
        </p:nvCxnSpPr>
        <p:spPr>
          <a:xfrm>
            <a:off x="4643439" y="3714752"/>
            <a:ext cx="3083774" cy="794368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071802" y="214311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Herbivores</a:t>
            </a:r>
            <a:endParaRPr lang="en-A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 useBgFill="1">
        <p:nvSpPr>
          <p:cNvPr id="22" name="TextBox 21"/>
          <p:cNvSpPr txBox="1"/>
          <p:nvPr/>
        </p:nvSpPr>
        <p:spPr>
          <a:xfrm>
            <a:off x="4357686" y="3571876"/>
            <a:ext cx="1258806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Turfalgae</a:t>
            </a:r>
            <a:endParaRPr lang="en-A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914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612"/>
    </mc:Choice>
    <mc:Fallback>
      <p:transition spd="slow" advTm="63612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838200"/>
          </a:xfrm>
        </p:spPr>
        <p:txBody>
          <a:bodyPr/>
          <a:lstStyle/>
          <a:p>
            <a:pPr algn="l" eaLnBrk="1" hangingPunct="1"/>
            <a:r>
              <a:rPr lang="en-US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Introduction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6635080" cy="4824536"/>
          </a:xfrm>
        </p:spPr>
        <p:txBody>
          <a:bodyPr>
            <a:normAutofit/>
          </a:bodyPr>
          <a:lstStyle/>
          <a:p>
            <a:pPr marL="0" indent="0" eaLnBrk="1" hangingPunct="1">
              <a:buSzPct val="60000"/>
              <a:buNone/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Fine scale approach when evaluating resilience:</a:t>
            </a:r>
          </a:p>
          <a:p>
            <a:pPr lvl="1">
              <a:buSzPct val="60000"/>
              <a:buFont typeface="Wingdings" pitchFamily="2" charset="2"/>
              <a:buChar char="§"/>
            </a:pPr>
            <a:endParaRPr lang="en-US" sz="18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800100" lvl="1" indent="-342900">
              <a:buSzPct val="100000"/>
              <a:buFont typeface="+mj-lt"/>
              <a:buAutoNum type="arabicPeriod"/>
            </a:pP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Alternative organism (</a:t>
            </a:r>
            <a:r>
              <a:rPr lang="en-US" sz="18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coral/algae)</a:t>
            </a:r>
          </a:p>
          <a:p>
            <a:pPr marL="800100" lvl="1" indent="-342900">
              <a:buSzPct val="100000"/>
              <a:buFont typeface="+mj-lt"/>
              <a:buAutoNum type="arabicPeriod"/>
            </a:pPr>
            <a:endParaRPr lang="en-US" sz="18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800100" lvl="1" indent="-342900">
              <a:buSzPct val="100000"/>
              <a:buFont typeface="+mj-lt"/>
              <a:buAutoNum type="arabicPeriod"/>
            </a:pPr>
            <a:r>
              <a:rPr lang="en-US" sz="18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Herbivorous fish</a:t>
            </a:r>
            <a:endParaRPr lang="en-US" sz="18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1257300" lvl="2" indent="-342900">
              <a:buSzPct val="100000"/>
              <a:buFont typeface="+mj-lt"/>
              <a:buAutoNum type="arabicPeriod"/>
            </a:pPr>
            <a:endParaRPr lang="en-US" sz="14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lvl="2">
              <a:buSzPct val="100000"/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Functional redundancy (same functional role)</a:t>
            </a:r>
          </a:p>
          <a:p>
            <a:pPr lvl="2">
              <a:buSzPct val="100000"/>
              <a:buFont typeface="Wingdings" pitchFamily="2" charset="2"/>
              <a:buChar char="§"/>
            </a:pPr>
            <a:endParaRPr lang="en-US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lvl="2">
              <a:buSzPct val="100000"/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Functional diversity (different functional role)</a:t>
            </a:r>
          </a:p>
          <a:p>
            <a:pPr lvl="2">
              <a:buSzPct val="100000"/>
              <a:buFont typeface="Wingdings" pitchFamily="2" charset="2"/>
              <a:buChar char="§"/>
            </a:pPr>
            <a:endParaRPr lang="en-US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lvl="2">
              <a:buSzPct val="100000"/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Responses</a:t>
            </a:r>
          </a:p>
          <a:p>
            <a:pPr marL="800100" lvl="1" indent="-342900">
              <a:buSzPct val="100000"/>
              <a:buFont typeface="+mj-lt"/>
              <a:buAutoNum type="arabicPeriod"/>
            </a:pPr>
            <a:endParaRPr lang="en-US" sz="18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800100" lvl="1" indent="-342900">
              <a:buSzPct val="100000"/>
              <a:buFont typeface="+mj-lt"/>
              <a:buAutoNum type="arabicPeriod"/>
            </a:pPr>
            <a:r>
              <a:rPr lang="en-US" sz="18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Non-fish herbivores (sea urchins)</a:t>
            </a:r>
            <a:endParaRPr lang="en-US" sz="16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lvl="1">
              <a:buSzPct val="60000"/>
              <a:buFont typeface="Wingdings" pitchFamily="2" charset="2"/>
              <a:buChar char="§"/>
            </a:pPr>
            <a:endParaRPr lang="en-US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lvl="1">
              <a:buSzPct val="60000"/>
              <a:buFont typeface="Wingdings" pitchFamily="2" charset="2"/>
              <a:buChar char="§"/>
            </a:pPr>
            <a:endParaRPr lang="en-US" sz="16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90600"/>
            <a:ext cx="8077200" cy="0"/>
          </a:xfrm>
          <a:prstGeom prst="line">
            <a:avLst/>
          </a:prstGeom>
          <a:ln w="53975">
            <a:solidFill>
              <a:schemeClr val="bg1">
                <a:lumMod val="50000"/>
                <a:alpha val="90000"/>
              </a:schemeClr>
            </a:solidFill>
            <a:round/>
            <a:headEnd w="sm" len="sm"/>
            <a:tailEnd w="lg" len="lg"/>
          </a:ln>
          <a:effectLst>
            <a:outerShdw blurRad="50800" dist="38100" dir="5340000" sx="102000" sy="102000" algn="tl" rotWithShape="0">
              <a:prstClr val="black">
                <a:alpha val="2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MG_25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4077072"/>
            <a:ext cx="2610502" cy="195787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55705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998"/>
    </mc:Choice>
    <mc:Fallback>
      <p:transition spd="slow" advTm="59998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838200"/>
          </a:xfrm>
        </p:spPr>
        <p:txBody>
          <a:bodyPr/>
          <a:lstStyle/>
          <a:p>
            <a:pPr algn="l" eaLnBrk="1" hangingPunct="1"/>
            <a:r>
              <a:rPr lang="en-US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Aim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003232" cy="2592288"/>
          </a:xfrm>
        </p:spPr>
        <p:txBody>
          <a:bodyPr>
            <a:normAutofit/>
          </a:bodyPr>
          <a:lstStyle/>
          <a:p>
            <a:pPr marL="457200" indent="-457200">
              <a:buSzPct val="100000"/>
              <a:buFont typeface="+mj-lt"/>
              <a:buAutoNum type="arabicPeriod"/>
            </a:pPr>
            <a:r>
              <a:rPr lang="en-AU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Quantify the distribution of:</a:t>
            </a:r>
          </a:p>
          <a:p>
            <a:pPr lvl="1">
              <a:buSzPct val="100000"/>
              <a:buFont typeface="Wingdings" pitchFamily="2" charset="2"/>
              <a:buChar char="§"/>
            </a:pPr>
            <a:r>
              <a:rPr lang="en-AU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Macroalgae</a:t>
            </a:r>
          </a:p>
          <a:p>
            <a:pPr lvl="1">
              <a:buSzPct val="100000"/>
              <a:buFont typeface="Wingdings" pitchFamily="2" charset="2"/>
              <a:buChar char="§"/>
            </a:pPr>
            <a:r>
              <a:rPr lang="en-AU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Herbivorous fish</a:t>
            </a:r>
          </a:p>
          <a:p>
            <a:pPr lvl="1"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Non-fish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herbivores </a:t>
            </a:r>
            <a:r>
              <a:rPr lang="en-AU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(sea urchins)</a:t>
            </a:r>
            <a:endParaRPr lang="en-US" sz="20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457200" lvl="1" indent="0">
              <a:buSzPct val="100000"/>
              <a:buNone/>
            </a:pPr>
            <a:endParaRPr lang="en-US" sz="16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Evaluate the extent to which herbivorous fish and urchins are likely to control macroalgae</a:t>
            </a:r>
            <a:endParaRPr lang="en-AU" sz="20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90600"/>
            <a:ext cx="8077200" cy="0"/>
          </a:xfrm>
          <a:prstGeom prst="line">
            <a:avLst/>
          </a:prstGeom>
          <a:ln w="53975">
            <a:solidFill>
              <a:schemeClr val="bg1">
                <a:lumMod val="50000"/>
                <a:alpha val="90000"/>
              </a:schemeClr>
            </a:solidFill>
            <a:round/>
            <a:headEnd w="sm" len="sm"/>
            <a:tailEnd w="lg" len="lg"/>
          </a:ln>
          <a:effectLst>
            <a:outerShdw blurRad="50800" dist="38100" dir="5340000" sx="102000" sy="102000" algn="tl" rotWithShape="0">
              <a:prstClr val="black">
                <a:alpha val="2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MG_0559 co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4456646"/>
            <a:ext cx="2138196" cy="160364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Picture 6" descr="IMG_0025 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16476" y="4469233"/>
            <a:ext cx="2143959" cy="160796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8" name="Picture 7" descr="IMG_3180 cop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63888" y="4437112"/>
            <a:ext cx="2138196" cy="160364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55705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580"/>
    </mc:Choice>
    <mc:Fallback>
      <p:transition spd="slow" advTm="3158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838200"/>
          </a:xfrm>
        </p:spPr>
        <p:txBody>
          <a:bodyPr/>
          <a:lstStyle/>
          <a:p>
            <a:pPr algn="l" eaLnBrk="1" hangingPunct="1"/>
            <a:r>
              <a:rPr lang="en-US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Study location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683568" y="1412776"/>
            <a:ext cx="8017574" cy="668288"/>
          </a:xfrm>
        </p:spPr>
        <p:txBody>
          <a:bodyPr/>
          <a:lstStyle/>
          <a:p>
            <a:pPr marL="0" indent="0">
              <a:buNone/>
            </a:pPr>
            <a:r>
              <a:rPr lang="en-A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Ningaloo Reef, Western Australia</a:t>
            </a:r>
            <a:endParaRPr lang="en-A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90600"/>
            <a:ext cx="8077200" cy="0"/>
          </a:xfrm>
          <a:prstGeom prst="line">
            <a:avLst/>
          </a:prstGeom>
          <a:ln w="53975">
            <a:solidFill>
              <a:schemeClr val="bg1">
                <a:lumMod val="50000"/>
                <a:alpha val="90000"/>
              </a:schemeClr>
            </a:solidFill>
            <a:round/>
            <a:headEnd w="sm" len="sm"/>
            <a:tailEnd w="lg" len="lg"/>
          </a:ln>
          <a:effectLst>
            <a:outerShdw blurRad="50800" dist="38100" dir="5340000" sx="102000" sy="102000" algn="tl" rotWithShape="0">
              <a:prstClr val="black">
                <a:alpha val="2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ningaloo-47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7864" y="2276872"/>
            <a:ext cx="4993238" cy="351418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9" name="Picture 8" descr="Fig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2276874"/>
            <a:ext cx="1773606" cy="349214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86272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8"/>
    </mc:Choice>
    <mc:Fallback>
      <p:transition spd="slow" advTm="938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838200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00B0F0"/>
                </a:solidFill>
                <a:latin typeface="Arial" charset="0"/>
                <a:cs typeface="Arial" charset="0"/>
              </a:rPr>
              <a:t>1. Alternative organisms</a:t>
            </a:r>
            <a:endParaRPr lang="en-US" dirty="0" smtClean="0">
              <a:solidFill>
                <a:srgbClr val="00B0F0"/>
              </a:solidFill>
              <a:latin typeface="Arial" charset="0"/>
              <a:cs typeface="Arial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90600"/>
            <a:ext cx="8077200" cy="0"/>
          </a:xfrm>
          <a:prstGeom prst="line">
            <a:avLst/>
          </a:prstGeom>
          <a:ln w="53975">
            <a:solidFill>
              <a:schemeClr val="bg1">
                <a:lumMod val="50000"/>
                <a:alpha val="90000"/>
              </a:schemeClr>
            </a:solidFill>
            <a:round/>
            <a:headEnd w="sm" len="sm"/>
            <a:tailEnd w="lg" len="lg"/>
          </a:ln>
          <a:effectLst>
            <a:outerShdw blurRad="50800" dist="38100" dir="5340000" sx="102000" sy="102000" algn="tl" rotWithShape="0">
              <a:prstClr val="black">
                <a:alpha val="2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5" name="Picture 6" descr="IMG_0559 copy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95251"/>
            <a:ext cx="2551584" cy="1750108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graphicFrame>
        <p:nvGraphicFramePr>
          <p:cNvPr id="7" name="Chart 6" title="Coral cover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9132766"/>
              </p:ext>
            </p:extLst>
          </p:nvPr>
        </p:nvGraphicFramePr>
        <p:xfrm>
          <a:off x="395536" y="2204864"/>
          <a:ext cx="4320480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hart 8" title="Coral cover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4268985"/>
              </p:ext>
            </p:extLst>
          </p:nvPr>
        </p:nvGraphicFramePr>
        <p:xfrm>
          <a:off x="4356216" y="2204864"/>
          <a:ext cx="4320000" cy="35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136517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7357"/>
    </mc:Choice>
    <mc:Fallback>
      <p:transition advTm="273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02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838200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00B0F0"/>
                </a:solidFill>
                <a:latin typeface="Arial" charset="0"/>
                <a:cs typeface="Arial" charset="0"/>
              </a:rPr>
              <a:t>2. Herbivorous fish</a:t>
            </a:r>
            <a:endParaRPr lang="en-US" dirty="0" smtClean="0">
              <a:solidFill>
                <a:srgbClr val="00B0F0"/>
              </a:solidFill>
              <a:latin typeface="Arial" charset="0"/>
              <a:cs typeface="Arial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90600"/>
            <a:ext cx="8077200" cy="0"/>
          </a:xfrm>
          <a:prstGeom prst="line">
            <a:avLst/>
          </a:prstGeom>
          <a:ln w="53975">
            <a:solidFill>
              <a:schemeClr val="bg1">
                <a:lumMod val="50000"/>
                <a:alpha val="90000"/>
              </a:schemeClr>
            </a:solidFill>
            <a:round/>
            <a:headEnd w="sm" len="sm"/>
            <a:tailEnd w="lg" len="lg"/>
          </a:ln>
          <a:effectLst>
            <a:outerShdw blurRad="50800" dist="38100" dir="5340000" sx="102000" sy="102000" algn="tl" rotWithShape="0">
              <a:prstClr val="black">
                <a:alpha val="2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439862" y="1916834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Density of herbivores</a:t>
            </a:r>
            <a:endParaRPr lang="en-AU" sz="2400" dirty="0">
              <a:solidFill>
                <a:schemeClr val="bg1"/>
              </a:solidFill>
            </a:endParaRPr>
          </a:p>
        </p:txBody>
      </p:sp>
      <p:pic>
        <p:nvPicPr>
          <p:cNvPr id="11" name="Picture 10" descr="Chlorurus microrhinos (5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4" y="2348138"/>
            <a:ext cx="1821669" cy="1214447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2" name="Picture 11" descr="Kyphosus bigibbu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0" y="1052738"/>
            <a:ext cx="1821670" cy="1214447"/>
          </a:xfrm>
          <a:prstGeom prst="rect">
            <a:avLst/>
          </a:prstGeom>
          <a:ln>
            <a:solidFill>
              <a:srgbClr val="92D050"/>
            </a:solidFill>
          </a:ln>
        </p:spPr>
      </p:pic>
      <p:pic>
        <p:nvPicPr>
          <p:cNvPr id="13" name="Picture 12" descr="Acanthurus triostegu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58000" y="3643538"/>
            <a:ext cx="1821670" cy="121444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4" name="Picture 13" descr="Scarus rivulatus TP (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58000" y="4938939"/>
            <a:ext cx="1821670" cy="1214447"/>
          </a:xfrm>
          <a:prstGeom prst="rect">
            <a:avLst/>
          </a:prstGeom>
          <a:ln>
            <a:solidFill>
              <a:srgbClr val="0070C0"/>
            </a:solidFill>
          </a:ln>
        </p:spPr>
      </p:pic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9478906"/>
              </p:ext>
            </p:extLst>
          </p:nvPr>
        </p:nvGraphicFramePr>
        <p:xfrm>
          <a:off x="486371" y="1995083"/>
          <a:ext cx="6120680" cy="3909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482021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494"/>
    </mc:Choice>
    <mc:Fallback>
      <p:transition spd="slow" advTm="65494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838200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2. Herbivorous fish</a:t>
            </a:r>
            <a:endParaRPr lang="en-US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90600"/>
            <a:ext cx="8077200" cy="0"/>
          </a:xfrm>
          <a:prstGeom prst="line">
            <a:avLst/>
          </a:prstGeom>
          <a:ln w="53975">
            <a:solidFill>
              <a:schemeClr val="bg1">
                <a:lumMod val="50000"/>
                <a:alpha val="90000"/>
              </a:schemeClr>
            </a:solidFill>
            <a:round/>
            <a:headEnd w="sm" len="sm"/>
            <a:tailEnd w="lg" len="lg"/>
          </a:ln>
          <a:effectLst>
            <a:outerShdw blurRad="50800" dist="38100" dir="5340000" sx="102000" sy="102000" algn="tl" rotWithShape="0">
              <a:prstClr val="black">
                <a:alpha val="2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6200000">
            <a:off x="-626421" y="308280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Abundance (%)</a:t>
            </a:r>
            <a:endParaRPr lang="en-A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3998561486"/>
              </p:ext>
            </p:extLst>
          </p:nvPr>
        </p:nvGraphicFramePr>
        <p:xfrm>
          <a:off x="792458" y="3741546"/>
          <a:ext cx="2790134" cy="2330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1728453675"/>
              </p:ext>
            </p:extLst>
          </p:nvPr>
        </p:nvGraphicFramePr>
        <p:xfrm>
          <a:off x="3284233" y="3735826"/>
          <a:ext cx="2790134" cy="2330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3472369815"/>
              </p:ext>
            </p:extLst>
          </p:nvPr>
        </p:nvGraphicFramePr>
        <p:xfrm>
          <a:off x="5744638" y="3758272"/>
          <a:ext cx="2790134" cy="2415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201738" y="3390911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Grazers</a:t>
            </a:r>
            <a:endParaRPr lang="en-A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" name="Chart 19"/>
          <p:cNvGraphicFramePr/>
          <p:nvPr>
            <p:extLst>
              <p:ext uri="{D42A27DB-BD31-4B8C-83A1-F6EECF244321}">
                <p14:modId xmlns:p14="http://schemas.microsoft.com/office/powerpoint/2010/main" val="3535160321"/>
              </p:ext>
            </p:extLst>
          </p:nvPr>
        </p:nvGraphicFramePr>
        <p:xfrm>
          <a:off x="578725" y="1518704"/>
          <a:ext cx="2743200" cy="1784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1" name="Chart 20"/>
          <p:cNvGraphicFramePr/>
          <p:nvPr>
            <p:extLst>
              <p:ext uri="{D42A27DB-BD31-4B8C-83A1-F6EECF244321}">
                <p14:modId xmlns:p14="http://schemas.microsoft.com/office/powerpoint/2010/main" val="2857430709"/>
              </p:ext>
            </p:extLst>
          </p:nvPr>
        </p:nvGraphicFramePr>
        <p:xfrm>
          <a:off x="3130987" y="1518704"/>
          <a:ext cx="2613651" cy="1784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5" name="Chart 24"/>
          <p:cNvGraphicFramePr/>
          <p:nvPr>
            <p:extLst>
              <p:ext uri="{D42A27DB-BD31-4B8C-83A1-F6EECF244321}">
                <p14:modId xmlns:p14="http://schemas.microsoft.com/office/powerpoint/2010/main" val="4114190029"/>
              </p:ext>
            </p:extLst>
          </p:nvPr>
        </p:nvGraphicFramePr>
        <p:xfrm>
          <a:off x="5810806" y="1533531"/>
          <a:ext cx="2680855" cy="1725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053009" y="1331476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Excavators</a:t>
            </a:r>
            <a:endParaRPr lang="en-A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22717" y="5898117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Lagoon</a:t>
            </a:r>
            <a:endParaRPr lang="en-A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88254" y="587727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Back</a:t>
            </a:r>
            <a:endParaRPr lang="en-A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19676" y="5898117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Slope</a:t>
            </a:r>
            <a:endParaRPr lang="en-A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4880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4860"/>
    </mc:Choice>
    <mc:Fallback>
      <p:transition spd="slow" advTm="1048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Graphic spid="16" grpId="0">
        <p:bldAsOne/>
      </p:bldGraphic>
      <p:bldGraphic spid="17" grpId="0">
        <p:bldAsOne/>
      </p:bldGraphic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838200"/>
          </a:xfrm>
        </p:spPr>
        <p:txBody>
          <a:bodyPr/>
          <a:lstStyle/>
          <a:p>
            <a:pPr algn="l" eaLnBrk="1" hangingPunct="1"/>
            <a:r>
              <a:rPr lang="en-US" dirty="0">
                <a:solidFill>
                  <a:srgbClr val="00B0F0"/>
                </a:solidFill>
                <a:latin typeface="Arial" charset="0"/>
                <a:cs typeface="Arial" charset="0"/>
              </a:rPr>
              <a:t>3</a:t>
            </a:r>
            <a:r>
              <a:rPr lang="en-US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. Non-fish herbivores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90600"/>
            <a:ext cx="8077200" cy="0"/>
          </a:xfrm>
          <a:prstGeom prst="line">
            <a:avLst/>
          </a:prstGeom>
          <a:ln w="53975">
            <a:solidFill>
              <a:schemeClr val="bg1">
                <a:lumMod val="50000"/>
                <a:alpha val="90000"/>
              </a:schemeClr>
            </a:solidFill>
            <a:round/>
            <a:headEnd w="sm" len="sm"/>
            <a:tailEnd w="lg" len="lg"/>
          </a:ln>
          <a:effectLst>
            <a:outerShdw blurRad="50800" dist="38100" dir="5340000" sx="102000" sy="102000" algn="tl" rotWithShape="0">
              <a:prstClr val="black">
                <a:alpha val="2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9749649"/>
              </p:ext>
            </p:extLst>
          </p:nvPr>
        </p:nvGraphicFramePr>
        <p:xfrm>
          <a:off x="4283968" y="1340768"/>
          <a:ext cx="4392488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772123"/>
              </p:ext>
            </p:extLst>
          </p:nvPr>
        </p:nvGraphicFramePr>
        <p:xfrm>
          <a:off x="251520" y="1268760"/>
          <a:ext cx="4176464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Rectangle 11"/>
          <p:cNvSpPr/>
          <p:nvPr/>
        </p:nvSpPr>
        <p:spPr>
          <a:xfrm>
            <a:off x="192666" y="1268760"/>
            <a:ext cx="8712430" cy="5427984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31" name="Group 30"/>
          <p:cNvGrpSpPr/>
          <p:nvPr/>
        </p:nvGrpSpPr>
        <p:grpSpPr>
          <a:xfrm>
            <a:off x="1121044" y="2579850"/>
            <a:ext cx="7062221" cy="1786425"/>
            <a:chOff x="1172524" y="2678928"/>
            <a:chExt cx="6912768" cy="1584176"/>
          </a:xfrm>
        </p:grpSpPr>
        <p:sp>
          <p:nvSpPr>
            <p:cNvPr id="32" name="Rectangle 31"/>
            <p:cNvSpPr/>
            <p:nvPr/>
          </p:nvSpPr>
          <p:spPr>
            <a:xfrm>
              <a:off x="1172524" y="2678928"/>
              <a:ext cx="6912768" cy="1584176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57150">
              <a:solidFill>
                <a:schemeClr val="bg1">
                  <a:lumMod val="5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33" name="Picture 32" descr="Chlorurus microrhinos (5)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31741" y="2919998"/>
              <a:ext cx="1650815" cy="1100542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  <p:pic>
          <p:nvPicPr>
            <p:cNvPr id="34" name="Picture 2" descr="F:\PhD Photos\New fishy Pics!\3Mile Lagoon 5.7.09 Bridled Parrotfish Female MF 198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7003" y="2924655"/>
              <a:ext cx="1679549" cy="1120220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3" descr="F:\PhD Photos\Ningaloo\Fish Library Ningaloo 2009\Echinodermata\M0018713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9037" y="2920744"/>
              <a:ext cx="1696613" cy="1100542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294818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356"/>
    </mc:Choice>
    <mc:Fallback>
      <p:transition spd="slow" advTm="963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838200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00B0F0"/>
                </a:solidFill>
                <a:latin typeface="Arial" charset="0"/>
                <a:cs typeface="Arial" charset="0"/>
              </a:rPr>
              <a:t>3. Non-fish herbivores</a:t>
            </a:r>
            <a:endParaRPr lang="en-US" dirty="0" smtClean="0">
              <a:solidFill>
                <a:srgbClr val="00B0F0"/>
              </a:solidFill>
              <a:latin typeface="Arial" charset="0"/>
              <a:cs typeface="Arial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84989" y="1700810"/>
            <a:ext cx="4495800" cy="3243953"/>
          </a:xfrm>
        </p:spPr>
        <p:txBody>
          <a:bodyPr>
            <a:normAutofit/>
          </a:bodyPr>
          <a:lstStyle/>
          <a:p>
            <a:pPr eaLnBrk="1" hangingPunct="1">
              <a:buSzPct val="60000"/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Important role on Ningaloo Reef</a:t>
            </a:r>
          </a:p>
          <a:p>
            <a:pPr eaLnBrk="1" hangingPunct="1">
              <a:buSzPct val="60000"/>
              <a:buFont typeface="Wingdings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buSzPct val="60000"/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What is driving the pattern of urchins, especially on the slope</a:t>
            </a:r>
          </a:p>
          <a:p>
            <a:pPr eaLnBrk="1" hangingPunct="1">
              <a:buSzPct val="60000"/>
              <a:buFont typeface="Wingdings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buSzPct val="60000"/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Is it a lack of predators?</a:t>
            </a:r>
          </a:p>
          <a:p>
            <a:pPr eaLnBrk="1" hangingPunct="1">
              <a:buSzPct val="60000"/>
              <a:buFont typeface="Wingdings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>
              <a:buSzPct val="60000"/>
              <a:buFont typeface="Wingdings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Urchins = reef degradation</a:t>
            </a:r>
          </a:p>
          <a:p>
            <a:pPr eaLnBrk="1" hangingPunct="1">
              <a:buSzPct val="60000"/>
              <a:buFont typeface="Wingdings" pitchFamily="2" charset="2"/>
              <a:buChar char="§"/>
            </a:pPr>
            <a:endParaRPr lang="en-US" sz="20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90600"/>
            <a:ext cx="8077200" cy="0"/>
          </a:xfrm>
          <a:prstGeom prst="line">
            <a:avLst/>
          </a:prstGeom>
          <a:ln w="53975">
            <a:solidFill>
              <a:schemeClr val="bg1">
                <a:lumMod val="50000"/>
                <a:alpha val="90000"/>
              </a:schemeClr>
            </a:solidFill>
            <a:round/>
            <a:headEnd w="sm" len="sm"/>
            <a:tailEnd w="lg" len="lg"/>
          </a:ln>
          <a:effectLst>
            <a:outerShdw blurRad="50800" dist="38100" dir="5340000" sx="102000" sy="102000" algn="tl" rotWithShape="0">
              <a:prstClr val="black">
                <a:alpha val="2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 descr="F:\PhD Photos\Ningaloo\Trip N February 2011\Night urchins\IMG_31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340770"/>
            <a:ext cx="3266256" cy="244955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PhD Photos\Ningaloo\Trip N February 2011\Night urchins\IMG_31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1" y="2737455"/>
            <a:ext cx="3266256" cy="244955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36" t="3067" r="11260" b="19269"/>
          <a:stretch/>
        </p:blipFill>
        <p:spPr bwMode="auto">
          <a:xfrm>
            <a:off x="5410200" y="4324986"/>
            <a:ext cx="3266256" cy="1840321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9213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741"/>
    </mc:Choice>
    <mc:Fallback>
      <p:transition spd="slow" advTm="4074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838200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00B0F0"/>
                </a:solidFill>
                <a:latin typeface="Arial" charset="0"/>
                <a:cs typeface="Arial" charset="0"/>
              </a:rPr>
              <a:t>3. Non-fish herbivores</a:t>
            </a:r>
            <a:endParaRPr lang="en-US" dirty="0" smtClean="0">
              <a:solidFill>
                <a:srgbClr val="00B0F0"/>
              </a:solidFill>
              <a:latin typeface="Arial" charset="0"/>
              <a:cs typeface="Arial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90600"/>
            <a:ext cx="8077200" cy="0"/>
          </a:xfrm>
          <a:prstGeom prst="line">
            <a:avLst/>
          </a:prstGeom>
          <a:ln w="53975">
            <a:solidFill>
              <a:schemeClr val="tx1">
                <a:lumMod val="50000"/>
                <a:lumOff val="50000"/>
                <a:alpha val="90000"/>
              </a:schemeClr>
            </a:solidFill>
            <a:round/>
            <a:headEnd w="sm" len="sm"/>
            <a:tailEnd w="lg" len="lg"/>
          </a:ln>
          <a:effectLst>
            <a:outerShdw blurRad="50800" dist="38100" dir="5340000" sx="102000" sy="102000" algn="tl" rotWithShape="0">
              <a:prstClr val="black">
                <a:alpha val="2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9" name="Picture 9" descr="C:\Users\charlotte\Documents\PhD\Conference\AIMS@JCU Symmposium April 2011\C rubescen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876256" y="2276873"/>
            <a:ext cx="1988954" cy="956011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1272" name="Picture 6" descr="C:\Users\charlotte\Documents\PhD\Conference\AIMS@JCU Symmposium April 2011\Coris aygula (3)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71000"/>
                    </a14:imgEffect>
                    <a14:imgEffect>
                      <a14:colorTemperature colorTemp="7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12096" t="26116" r="6922" b="12820"/>
          <a:stretch/>
        </p:blipFill>
        <p:spPr bwMode="auto">
          <a:xfrm flipH="1">
            <a:off x="6876254" y="1126436"/>
            <a:ext cx="1988956" cy="1085419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7" name="Picture 3" descr="F:\PhD Photos\Ningaloo\Trip N December 2009\18_12_2009\Urchins\R008140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60000"/>
                    </a14:imgEffect>
                    <a14:imgEffect>
                      <a14:colorTemperature colorTemp="72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019" b="10784"/>
          <a:stretch/>
        </p:blipFill>
        <p:spPr bwMode="auto">
          <a:xfrm>
            <a:off x="6876256" y="4725145"/>
            <a:ext cx="1988952" cy="110681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9737689"/>
              </p:ext>
            </p:extLst>
          </p:nvPr>
        </p:nvGraphicFramePr>
        <p:xfrm>
          <a:off x="153820" y="1556791"/>
          <a:ext cx="6314526" cy="5045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2050" name="Picture 2" descr="F:\PhD Photos\Fish ID\Balistidae\Balistapus undulatus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7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7" y="3284987"/>
            <a:ext cx="1988955" cy="135704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ultiply 1"/>
          <p:cNvSpPr/>
          <p:nvPr/>
        </p:nvSpPr>
        <p:spPr>
          <a:xfrm>
            <a:off x="7264463" y="3645025"/>
            <a:ext cx="1110324" cy="764899"/>
          </a:xfrm>
          <a:prstGeom prst="mathMultiply">
            <a:avLst/>
          </a:prstGeom>
          <a:solidFill>
            <a:srgbClr val="EE0000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100"/>
          </a:p>
        </p:txBody>
      </p:sp>
    </p:spTree>
    <p:extLst>
      <p:ext uri="{BB962C8B-B14F-4D97-AF65-F5344CB8AC3E}">
        <p14:creationId xmlns:p14="http://schemas.microsoft.com/office/powerpoint/2010/main" val="1557723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4554"/>
    </mc:Choice>
    <mc:Fallback>
      <p:transition spd="slow" advTm="84554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838200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00B0F0"/>
                </a:solidFill>
                <a:latin typeface="Arial" charset="0"/>
                <a:cs typeface="Arial" charset="0"/>
              </a:rPr>
              <a:t>3. Non-fish herbivores</a:t>
            </a:r>
            <a:endParaRPr lang="en-US" dirty="0" smtClean="0">
              <a:solidFill>
                <a:srgbClr val="00B0F0"/>
              </a:solidFill>
              <a:latin typeface="Arial" charset="0"/>
              <a:cs typeface="Arial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90600"/>
            <a:ext cx="8077200" cy="0"/>
          </a:xfrm>
          <a:prstGeom prst="line">
            <a:avLst/>
          </a:prstGeom>
          <a:ln w="53975">
            <a:solidFill>
              <a:schemeClr val="bg1">
                <a:lumMod val="50000"/>
                <a:alpha val="90000"/>
              </a:schemeClr>
            </a:solidFill>
            <a:round/>
            <a:headEnd w="sm" len="sm"/>
            <a:tailEnd w="lg" len="lg"/>
          </a:ln>
          <a:effectLst>
            <a:outerShdw blurRad="50800" dist="38100" dir="5340000" sx="102000" sy="102000" algn="tl" rotWithShape="0">
              <a:prstClr val="black">
                <a:alpha val="2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1836271"/>
              </p:ext>
            </p:extLst>
          </p:nvPr>
        </p:nvGraphicFramePr>
        <p:xfrm>
          <a:off x="504726" y="1628800"/>
          <a:ext cx="8134548" cy="4484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339752" y="1783435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0.640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6016" y="177918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0.537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76256" y="3107229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0.423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213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156"/>
    </mc:Choice>
    <mc:Fallback>
      <p:transition spd="slow" advTm="36156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838200"/>
          </a:xfrm>
        </p:spPr>
        <p:txBody>
          <a:bodyPr/>
          <a:lstStyle/>
          <a:p>
            <a:pPr algn="l" eaLnBrk="1" hangingPunct="1"/>
            <a:r>
              <a:rPr lang="en-US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Conclusion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003232" cy="3744416"/>
          </a:xfrm>
        </p:spPr>
        <p:txBody>
          <a:bodyPr>
            <a:normAutofit/>
          </a:bodyPr>
          <a:lstStyle/>
          <a:p>
            <a:pPr>
              <a:buSzPct val="60000"/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Macroalgae abundant in lagoon (despite herbivores)</a:t>
            </a:r>
          </a:p>
          <a:p>
            <a:pPr>
              <a:buSzPct val="60000"/>
              <a:buFont typeface="Wingdings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SzPct val="60000"/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Urchins abundant on slope (despite predators - except specialist balistids)</a:t>
            </a:r>
          </a:p>
          <a:p>
            <a:pPr>
              <a:buSzPct val="60000"/>
              <a:buFont typeface="Wingdings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SzPct val="60000"/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Urchins 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 algae often signs of degradation -  here they appear to not </a:t>
            </a: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</a:t>
            </a:r>
          </a:p>
          <a:p>
            <a:pPr>
              <a:buSzPct val="60000"/>
              <a:buFont typeface="Wingdings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SzPct val="60000"/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Ningaloo Reef,  although relatively intact, appears 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 be functionally distinct to other reef </a:t>
            </a: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systems</a:t>
            </a:r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SzPct val="60000"/>
              <a:buFont typeface="Wingdings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SzPct val="60000"/>
              <a:buFont typeface="Wingdings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SzPct val="60000"/>
              <a:buFont typeface="Wingdings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SzPct val="60000"/>
              <a:buFont typeface="Wingdings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SzPct val="60000"/>
              <a:buFont typeface="Wingdings" pitchFamily="2" charset="2"/>
              <a:buChar char="§"/>
            </a:pPr>
            <a:endParaRPr lang="en-US" sz="20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90600"/>
            <a:ext cx="8077200" cy="0"/>
          </a:xfrm>
          <a:prstGeom prst="line">
            <a:avLst/>
          </a:prstGeom>
          <a:ln w="53975">
            <a:solidFill>
              <a:schemeClr val="bg1">
                <a:lumMod val="50000"/>
                <a:alpha val="90000"/>
              </a:schemeClr>
            </a:solidFill>
            <a:round/>
            <a:headEnd w="sm" len="sm"/>
            <a:tailEnd w="lg" len="lg"/>
          </a:ln>
          <a:effectLst>
            <a:outerShdw blurRad="50800" dist="38100" dir="5340000" sx="102000" sy="102000" algn="tl" rotWithShape="0">
              <a:prstClr val="black">
                <a:alpha val="2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MG_0297 co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5085185"/>
            <a:ext cx="8534400" cy="122368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655705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999"/>
    </mc:Choice>
    <mc:Fallback>
      <p:transition spd="slow" advTm="63999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838200"/>
          </a:xfrm>
        </p:spPr>
        <p:txBody>
          <a:bodyPr/>
          <a:lstStyle/>
          <a:p>
            <a:pPr algn="l" eaLnBrk="1" hangingPunct="1"/>
            <a:r>
              <a:rPr lang="en-US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Acknowledgements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4839072" cy="3624808"/>
          </a:xfrm>
        </p:spPr>
        <p:txBody>
          <a:bodyPr/>
          <a:lstStyle/>
          <a:p>
            <a:pPr eaLnBrk="1" hangingPunct="1">
              <a:buSzPct val="60000"/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Prof D. Bellwood, Dr. M. Depczynski, Dr. A. Hoey and I. van de </a:t>
            </a:r>
            <a:r>
              <a:rPr lang="en-US" sz="20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Leemput</a:t>
            </a:r>
            <a:endParaRPr lang="en-US" sz="20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buSzPct val="60000"/>
              <a:buFont typeface="Wingdings" pitchFamily="2" charset="2"/>
              <a:buChar char="§"/>
            </a:pPr>
            <a:endParaRPr lang="en-US" sz="20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buSzPct val="60000"/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JCU, ARC Centre of Excellence </a:t>
            </a:r>
          </a:p>
          <a:p>
            <a:pPr eaLnBrk="1" hangingPunct="1">
              <a:buSzPct val="60000"/>
              <a:buFont typeface="Wingdings" pitchFamily="2" charset="2"/>
              <a:buChar char="§"/>
            </a:pPr>
            <a:endParaRPr lang="en-US" sz="20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buSzPct val="60000"/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AIMS, AIMS@JCU, DEC</a:t>
            </a:r>
          </a:p>
          <a:p>
            <a:pPr eaLnBrk="1" hangingPunct="1">
              <a:buSzPct val="60000"/>
              <a:buFont typeface="Wingdings" pitchFamily="2" charset="2"/>
              <a:buChar char="§"/>
            </a:pPr>
            <a:endParaRPr lang="en-US" sz="20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buSzPct val="60000"/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Colleagues in the lab and field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90600"/>
            <a:ext cx="8077200" cy="0"/>
          </a:xfrm>
          <a:prstGeom prst="line">
            <a:avLst/>
          </a:prstGeom>
          <a:ln w="53975">
            <a:solidFill>
              <a:schemeClr val="bg1">
                <a:lumMod val="50000"/>
                <a:alpha val="90000"/>
              </a:schemeClr>
            </a:solidFill>
            <a:round/>
            <a:headEnd w="sm" len="sm"/>
            <a:tailEnd w="lg" len="lg"/>
          </a:ln>
          <a:effectLst>
            <a:outerShdw blurRad="50800" dist="38100" dir="5340000" sx="102000" sy="102000" algn="tl" rotWithShape="0">
              <a:prstClr val="black">
                <a:alpha val="2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R0012898 co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1752603"/>
            <a:ext cx="3542928" cy="253512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8438" name="Content Placeholder 2"/>
          <p:cNvSpPr txBox="1">
            <a:spLocks/>
          </p:cNvSpPr>
          <p:nvPr/>
        </p:nvSpPr>
        <p:spPr bwMode="auto">
          <a:xfrm>
            <a:off x="0" y="5897564"/>
            <a:ext cx="9144000" cy="96043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SzPct val="60000"/>
            </a:pPr>
            <a:endParaRPr lang="en-US" sz="2800">
              <a:solidFill>
                <a:srgbClr val="E87B0E"/>
              </a:solidFill>
              <a:cs typeface="Arial" charset="0"/>
            </a:endParaRPr>
          </a:p>
        </p:txBody>
      </p:sp>
      <p:pic>
        <p:nvPicPr>
          <p:cNvPr id="18439" name="Picture 6" descr="aims@jcu log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4026" y="6126164"/>
            <a:ext cx="2074863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7" descr="logohorizontal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6115052"/>
            <a:ext cx="2743200" cy="66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8" descr="aims_gov_inline.bmp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4" y="6096003"/>
            <a:ext cx="2397125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17991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12"/>
    </mc:Choice>
    <mc:Fallback>
      <p:transition spd="slow" advTm="5812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8.8|23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2911</TotalTime>
  <Words>1857</Words>
  <Application>Microsoft Office PowerPoint</Application>
  <PresentationFormat>On-screen Show (4:3)</PresentationFormat>
  <Paragraphs>241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Introduction</vt:lpstr>
      <vt:lpstr>Introduction</vt:lpstr>
      <vt:lpstr>Introduction</vt:lpstr>
      <vt:lpstr>Introduction</vt:lpstr>
      <vt:lpstr>Introduction</vt:lpstr>
      <vt:lpstr>Aim</vt:lpstr>
      <vt:lpstr>Study location</vt:lpstr>
      <vt:lpstr>1. Alternative organisms</vt:lpstr>
      <vt:lpstr>2. Herbivorous fish</vt:lpstr>
      <vt:lpstr>2. Herbivorous fish</vt:lpstr>
      <vt:lpstr>3. Non-fish herbivores</vt:lpstr>
      <vt:lpstr>3. Non-fish herbivores</vt:lpstr>
      <vt:lpstr>3. Non-fish herbivores</vt:lpstr>
      <vt:lpstr>3. Non-fish herbivores</vt:lpstr>
      <vt:lpstr>Conclusion</vt:lpstr>
      <vt:lpstr>Acknowledgements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Charlotte</dc:creator>
  <cp:lastModifiedBy>Charlotte</cp:lastModifiedBy>
  <cp:revision>168</cp:revision>
  <cp:lastPrinted>2012-07-04T03:32:24Z</cp:lastPrinted>
  <dcterms:created xsi:type="dcterms:W3CDTF">2012-05-11T04:35:26Z</dcterms:created>
  <dcterms:modified xsi:type="dcterms:W3CDTF">2012-07-06T06:35:24Z</dcterms:modified>
</cp:coreProperties>
</file>